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6" r:id="rId4"/>
    <p:sldId id="274" r:id="rId5"/>
    <p:sldId id="275" r:id="rId6"/>
    <p:sldId id="258" r:id="rId7"/>
    <p:sldId id="282" r:id="rId8"/>
    <p:sldId id="259" r:id="rId9"/>
    <p:sldId id="269" r:id="rId10"/>
    <p:sldId id="272" r:id="rId11"/>
    <p:sldId id="290" r:id="rId12"/>
    <p:sldId id="262" r:id="rId13"/>
    <p:sldId id="277" r:id="rId14"/>
    <p:sldId id="288" r:id="rId15"/>
    <p:sldId id="278" r:id="rId16"/>
    <p:sldId id="267" r:id="rId17"/>
    <p:sldId id="279" r:id="rId18"/>
    <p:sldId id="281" r:id="rId19"/>
    <p:sldId id="268" r:id="rId20"/>
    <p:sldId id="280" r:id="rId21"/>
    <p:sldId id="289"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0"/>
    <p:restoredTop sz="83248"/>
  </p:normalViewPr>
  <p:slideViewPr>
    <p:cSldViewPr snapToGrid="0">
      <p:cViewPr varScale="1">
        <p:scale>
          <a:sx n="112" d="100"/>
          <a:sy n="112" d="100"/>
        </p:scale>
        <p:origin x="-392"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E530B-34E1-D640-AB11-1D02D5925ADB}" type="doc">
      <dgm:prSet loTypeId="urn:microsoft.com/office/officeart/2005/8/layout/pyramid1" loCatId="" qsTypeId="urn:microsoft.com/office/officeart/2005/8/quickstyle/simple3" qsCatId="simple" csTypeId="urn:microsoft.com/office/officeart/2005/8/colors/accent1_2" csCatId="accent1" phldr="1"/>
      <dgm:spPr/>
    </dgm:pt>
    <dgm:pt modelId="{934EF6D6-B140-0C4A-A3F5-8E2A24FABB67}">
      <dgm:prSet phldrT="[Text]"/>
      <dgm:spPr/>
      <dgm:t>
        <a:bodyPr/>
        <a:lstStyle/>
        <a:p>
          <a:r>
            <a:rPr lang="en-GB" dirty="0"/>
            <a:t>Register</a:t>
          </a:r>
        </a:p>
      </dgm:t>
    </dgm:pt>
    <dgm:pt modelId="{6C120A7D-5A78-B147-9793-CC0802531EA4}" type="parTrans" cxnId="{7E6DA98F-1C59-C046-B3C6-B047C622182E}">
      <dgm:prSet/>
      <dgm:spPr/>
      <dgm:t>
        <a:bodyPr/>
        <a:lstStyle/>
        <a:p>
          <a:endParaRPr lang="en-GB"/>
        </a:p>
      </dgm:t>
    </dgm:pt>
    <dgm:pt modelId="{A80D6A25-77C2-A94A-B29B-7073D592516B}" type="sibTrans" cxnId="{7E6DA98F-1C59-C046-B3C6-B047C622182E}">
      <dgm:prSet/>
      <dgm:spPr/>
      <dgm:t>
        <a:bodyPr/>
        <a:lstStyle/>
        <a:p>
          <a:endParaRPr lang="en-GB"/>
        </a:p>
      </dgm:t>
    </dgm:pt>
    <dgm:pt modelId="{EDA94FB4-ABB2-C742-BDD0-4FCC28C92326}">
      <dgm:prSet phldrT="[Text]"/>
      <dgm:spPr/>
      <dgm:t>
        <a:bodyPr/>
        <a:lstStyle/>
        <a:p>
          <a:r>
            <a:rPr lang="en-GB" dirty="0"/>
            <a:t>Caches</a:t>
          </a:r>
        </a:p>
      </dgm:t>
    </dgm:pt>
    <dgm:pt modelId="{CDFC29F4-A78B-A047-A76C-5583021A26B3}" type="parTrans" cxnId="{9DAEAD28-FEEC-624F-BED4-633B3A8F6D9D}">
      <dgm:prSet/>
      <dgm:spPr/>
      <dgm:t>
        <a:bodyPr/>
        <a:lstStyle/>
        <a:p>
          <a:endParaRPr lang="en-GB"/>
        </a:p>
      </dgm:t>
    </dgm:pt>
    <dgm:pt modelId="{DD6CCCFB-1524-AE4D-97F9-468868E1F6E3}" type="sibTrans" cxnId="{9DAEAD28-FEEC-624F-BED4-633B3A8F6D9D}">
      <dgm:prSet/>
      <dgm:spPr/>
      <dgm:t>
        <a:bodyPr/>
        <a:lstStyle/>
        <a:p>
          <a:endParaRPr lang="en-GB"/>
        </a:p>
      </dgm:t>
    </dgm:pt>
    <dgm:pt modelId="{0126242F-7C8E-8A4E-9DE5-47B51EF24934}">
      <dgm:prSet phldrT="[Text]"/>
      <dgm:spPr/>
      <dgm:t>
        <a:bodyPr/>
        <a:lstStyle/>
        <a:p>
          <a:r>
            <a:rPr lang="en-GB" dirty="0"/>
            <a:t>DRAM</a:t>
          </a:r>
        </a:p>
      </dgm:t>
    </dgm:pt>
    <dgm:pt modelId="{6793810E-AC09-2A47-BCDA-54265CFE2532}" type="parTrans" cxnId="{369A6713-C081-314C-948B-BBC7F4A5B2A8}">
      <dgm:prSet/>
      <dgm:spPr/>
      <dgm:t>
        <a:bodyPr/>
        <a:lstStyle/>
        <a:p>
          <a:endParaRPr lang="en-GB"/>
        </a:p>
      </dgm:t>
    </dgm:pt>
    <dgm:pt modelId="{F117C25F-7D79-DE48-BDC5-85C931D6E866}" type="sibTrans" cxnId="{369A6713-C081-314C-948B-BBC7F4A5B2A8}">
      <dgm:prSet/>
      <dgm:spPr/>
      <dgm:t>
        <a:bodyPr/>
        <a:lstStyle/>
        <a:p>
          <a:endParaRPr lang="en-GB"/>
        </a:p>
      </dgm:t>
    </dgm:pt>
    <dgm:pt modelId="{29FDA219-3F37-294A-A0C3-439FF4B46CAA}">
      <dgm:prSet/>
      <dgm:spPr/>
      <dgm:t>
        <a:bodyPr/>
        <a:lstStyle/>
        <a:p>
          <a:r>
            <a:rPr lang="en-GB" dirty="0" err="1"/>
            <a:t>NVMe</a:t>
          </a:r>
          <a:r>
            <a:rPr lang="en-GB" dirty="0"/>
            <a:t> SSD</a:t>
          </a:r>
        </a:p>
      </dgm:t>
    </dgm:pt>
    <dgm:pt modelId="{5A314316-25BE-0740-9A89-3DABE73371D7}" type="parTrans" cxnId="{00A0E6F3-E19C-1042-9B5E-4C0F4805A22C}">
      <dgm:prSet/>
      <dgm:spPr/>
      <dgm:t>
        <a:bodyPr/>
        <a:lstStyle/>
        <a:p>
          <a:endParaRPr lang="en-GB"/>
        </a:p>
      </dgm:t>
    </dgm:pt>
    <dgm:pt modelId="{C82CBB43-5841-704C-BAD6-419C7E842DBB}" type="sibTrans" cxnId="{00A0E6F3-E19C-1042-9B5E-4C0F4805A22C}">
      <dgm:prSet/>
      <dgm:spPr/>
      <dgm:t>
        <a:bodyPr/>
        <a:lstStyle/>
        <a:p>
          <a:endParaRPr lang="en-GB"/>
        </a:p>
      </dgm:t>
    </dgm:pt>
    <dgm:pt modelId="{5D08CD73-1082-1C46-B965-957B6D9BFF71}">
      <dgm:prSet/>
      <dgm:spPr/>
      <dgm:t>
        <a:bodyPr/>
        <a:lstStyle/>
        <a:p>
          <a:r>
            <a:rPr lang="en-GB" dirty="0"/>
            <a:t>HDD</a:t>
          </a:r>
        </a:p>
      </dgm:t>
    </dgm:pt>
    <dgm:pt modelId="{67A2CCF7-B703-EA41-A170-8A73730A32C1}" type="parTrans" cxnId="{B4AB56E4-9B06-FB4A-BCDA-76FAC867E70E}">
      <dgm:prSet/>
      <dgm:spPr/>
      <dgm:t>
        <a:bodyPr/>
        <a:lstStyle/>
        <a:p>
          <a:endParaRPr lang="en-GB"/>
        </a:p>
      </dgm:t>
    </dgm:pt>
    <dgm:pt modelId="{A878A649-2C84-564B-9394-3C2474F88CFB}" type="sibTrans" cxnId="{B4AB56E4-9B06-FB4A-BCDA-76FAC867E70E}">
      <dgm:prSet/>
      <dgm:spPr/>
      <dgm:t>
        <a:bodyPr/>
        <a:lstStyle/>
        <a:p>
          <a:endParaRPr lang="en-GB"/>
        </a:p>
      </dgm:t>
    </dgm:pt>
    <dgm:pt modelId="{0F1A2269-591C-CF44-92B6-1DB6A2CC2246}" type="pres">
      <dgm:prSet presAssocID="{C01E530B-34E1-D640-AB11-1D02D5925ADB}" presName="Name0" presStyleCnt="0">
        <dgm:presLayoutVars>
          <dgm:dir/>
          <dgm:animLvl val="lvl"/>
          <dgm:resizeHandles val="exact"/>
        </dgm:presLayoutVars>
      </dgm:prSet>
      <dgm:spPr/>
    </dgm:pt>
    <dgm:pt modelId="{9122832E-FC71-8242-B359-44ACA9698A50}" type="pres">
      <dgm:prSet presAssocID="{934EF6D6-B140-0C4A-A3F5-8E2A24FABB67}" presName="Name8" presStyleCnt="0"/>
      <dgm:spPr/>
    </dgm:pt>
    <dgm:pt modelId="{66A0526E-D779-6140-84CB-B18945826D04}" type="pres">
      <dgm:prSet presAssocID="{934EF6D6-B140-0C4A-A3F5-8E2A24FABB67}" presName="level" presStyleLbl="node1" presStyleIdx="0" presStyleCnt="5">
        <dgm:presLayoutVars>
          <dgm:chMax val="1"/>
          <dgm:bulletEnabled val="1"/>
        </dgm:presLayoutVars>
      </dgm:prSet>
      <dgm:spPr/>
    </dgm:pt>
    <dgm:pt modelId="{1546F8C2-F6AD-024F-A51C-099A236256F7}" type="pres">
      <dgm:prSet presAssocID="{934EF6D6-B140-0C4A-A3F5-8E2A24FABB67}" presName="levelTx" presStyleLbl="revTx" presStyleIdx="0" presStyleCnt="0">
        <dgm:presLayoutVars>
          <dgm:chMax val="1"/>
          <dgm:bulletEnabled val="1"/>
        </dgm:presLayoutVars>
      </dgm:prSet>
      <dgm:spPr/>
    </dgm:pt>
    <dgm:pt modelId="{E7590FB2-8896-CB4A-80A5-93BAD216D081}" type="pres">
      <dgm:prSet presAssocID="{EDA94FB4-ABB2-C742-BDD0-4FCC28C92326}" presName="Name8" presStyleCnt="0"/>
      <dgm:spPr/>
    </dgm:pt>
    <dgm:pt modelId="{FB5B1A9F-F835-A445-A1E4-6C745F40E7F3}" type="pres">
      <dgm:prSet presAssocID="{EDA94FB4-ABB2-C742-BDD0-4FCC28C92326}" presName="level" presStyleLbl="node1" presStyleIdx="1" presStyleCnt="5">
        <dgm:presLayoutVars>
          <dgm:chMax val="1"/>
          <dgm:bulletEnabled val="1"/>
        </dgm:presLayoutVars>
      </dgm:prSet>
      <dgm:spPr/>
    </dgm:pt>
    <dgm:pt modelId="{F8185F91-5A4D-B149-97CD-2EE9D8F031B9}" type="pres">
      <dgm:prSet presAssocID="{EDA94FB4-ABB2-C742-BDD0-4FCC28C92326}" presName="levelTx" presStyleLbl="revTx" presStyleIdx="0" presStyleCnt="0">
        <dgm:presLayoutVars>
          <dgm:chMax val="1"/>
          <dgm:bulletEnabled val="1"/>
        </dgm:presLayoutVars>
      </dgm:prSet>
      <dgm:spPr/>
    </dgm:pt>
    <dgm:pt modelId="{083E2006-5EB6-D540-A29E-3A0A4037296E}" type="pres">
      <dgm:prSet presAssocID="{0126242F-7C8E-8A4E-9DE5-47B51EF24934}" presName="Name8" presStyleCnt="0"/>
      <dgm:spPr/>
    </dgm:pt>
    <dgm:pt modelId="{8B5C4609-CB0F-DC47-B21B-074EED6A9EDC}" type="pres">
      <dgm:prSet presAssocID="{0126242F-7C8E-8A4E-9DE5-47B51EF24934}" presName="level" presStyleLbl="node1" presStyleIdx="2" presStyleCnt="5">
        <dgm:presLayoutVars>
          <dgm:chMax val="1"/>
          <dgm:bulletEnabled val="1"/>
        </dgm:presLayoutVars>
      </dgm:prSet>
      <dgm:spPr/>
    </dgm:pt>
    <dgm:pt modelId="{1A6E4651-E253-AC4A-B590-FE74AA888149}" type="pres">
      <dgm:prSet presAssocID="{0126242F-7C8E-8A4E-9DE5-47B51EF24934}" presName="levelTx" presStyleLbl="revTx" presStyleIdx="0" presStyleCnt="0">
        <dgm:presLayoutVars>
          <dgm:chMax val="1"/>
          <dgm:bulletEnabled val="1"/>
        </dgm:presLayoutVars>
      </dgm:prSet>
      <dgm:spPr/>
    </dgm:pt>
    <dgm:pt modelId="{F341E89B-2801-E44F-B4F1-592A7BABA3B6}" type="pres">
      <dgm:prSet presAssocID="{29FDA219-3F37-294A-A0C3-439FF4B46CAA}" presName="Name8" presStyleCnt="0"/>
      <dgm:spPr/>
    </dgm:pt>
    <dgm:pt modelId="{68D5DF5E-8BCB-9A44-894E-332FCE316190}" type="pres">
      <dgm:prSet presAssocID="{29FDA219-3F37-294A-A0C3-439FF4B46CAA}" presName="level" presStyleLbl="node1" presStyleIdx="3" presStyleCnt="5">
        <dgm:presLayoutVars>
          <dgm:chMax val="1"/>
          <dgm:bulletEnabled val="1"/>
        </dgm:presLayoutVars>
      </dgm:prSet>
      <dgm:spPr/>
    </dgm:pt>
    <dgm:pt modelId="{9FEF9EAA-7C6F-D94E-BAEF-6E983AAE6D4B}" type="pres">
      <dgm:prSet presAssocID="{29FDA219-3F37-294A-A0C3-439FF4B46CAA}" presName="levelTx" presStyleLbl="revTx" presStyleIdx="0" presStyleCnt="0">
        <dgm:presLayoutVars>
          <dgm:chMax val="1"/>
          <dgm:bulletEnabled val="1"/>
        </dgm:presLayoutVars>
      </dgm:prSet>
      <dgm:spPr/>
    </dgm:pt>
    <dgm:pt modelId="{3405CB38-268D-6446-9884-0385713CC4C2}" type="pres">
      <dgm:prSet presAssocID="{5D08CD73-1082-1C46-B965-957B6D9BFF71}" presName="Name8" presStyleCnt="0"/>
      <dgm:spPr/>
    </dgm:pt>
    <dgm:pt modelId="{CBFC5EB2-2D73-314D-B288-4127784D0C64}" type="pres">
      <dgm:prSet presAssocID="{5D08CD73-1082-1C46-B965-957B6D9BFF71}" presName="level" presStyleLbl="node1" presStyleIdx="4" presStyleCnt="5">
        <dgm:presLayoutVars>
          <dgm:chMax val="1"/>
          <dgm:bulletEnabled val="1"/>
        </dgm:presLayoutVars>
      </dgm:prSet>
      <dgm:spPr/>
    </dgm:pt>
    <dgm:pt modelId="{D99017BD-4570-2E4C-94A6-F2A2736C3AA8}" type="pres">
      <dgm:prSet presAssocID="{5D08CD73-1082-1C46-B965-957B6D9BFF71}" presName="levelTx" presStyleLbl="revTx" presStyleIdx="0" presStyleCnt="0">
        <dgm:presLayoutVars>
          <dgm:chMax val="1"/>
          <dgm:bulletEnabled val="1"/>
        </dgm:presLayoutVars>
      </dgm:prSet>
      <dgm:spPr/>
    </dgm:pt>
  </dgm:ptLst>
  <dgm:cxnLst>
    <dgm:cxn modelId="{369A6713-C081-314C-948B-BBC7F4A5B2A8}" srcId="{C01E530B-34E1-D640-AB11-1D02D5925ADB}" destId="{0126242F-7C8E-8A4E-9DE5-47B51EF24934}" srcOrd="2" destOrd="0" parTransId="{6793810E-AC09-2A47-BCDA-54265CFE2532}" sibTransId="{F117C25F-7D79-DE48-BDC5-85C931D6E866}"/>
    <dgm:cxn modelId="{9DAEAD28-FEEC-624F-BED4-633B3A8F6D9D}" srcId="{C01E530B-34E1-D640-AB11-1D02D5925ADB}" destId="{EDA94FB4-ABB2-C742-BDD0-4FCC28C92326}" srcOrd="1" destOrd="0" parTransId="{CDFC29F4-A78B-A047-A76C-5583021A26B3}" sibTransId="{DD6CCCFB-1524-AE4D-97F9-468868E1F6E3}"/>
    <dgm:cxn modelId="{7042142D-5EF7-5649-83F6-D80C9DBCAE76}" type="presOf" srcId="{934EF6D6-B140-0C4A-A3F5-8E2A24FABB67}" destId="{1546F8C2-F6AD-024F-A51C-099A236256F7}" srcOrd="1" destOrd="0" presId="urn:microsoft.com/office/officeart/2005/8/layout/pyramid1"/>
    <dgm:cxn modelId="{FB168A36-3B0E-C444-9C2C-3A795C3AC7A7}" type="presOf" srcId="{0126242F-7C8E-8A4E-9DE5-47B51EF24934}" destId="{8B5C4609-CB0F-DC47-B21B-074EED6A9EDC}" srcOrd="0" destOrd="0" presId="urn:microsoft.com/office/officeart/2005/8/layout/pyramid1"/>
    <dgm:cxn modelId="{AA449636-50B1-9F47-A5AB-7A3B5CE9B600}" type="presOf" srcId="{5D08CD73-1082-1C46-B965-957B6D9BFF71}" destId="{CBFC5EB2-2D73-314D-B288-4127784D0C64}" srcOrd="0" destOrd="0" presId="urn:microsoft.com/office/officeart/2005/8/layout/pyramid1"/>
    <dgm:cxn modelId="{7CA6F93C-1D06-6E45-B60F-B6F5239EB3A5}" type="presOf" srcId="{934EF6D6-B140-0C4A-A3F5-8E2A24FABB67}" destId="{66A0526E-D779-6140-84CB-B18945826D04}" srcOrd="0" destOrd="0" presId="urn:microsoft.com/office/officeart/2005/8/layout/pyramid1"/>
    <dgm:cxn modelId="{63673269-DD2F-DF48-9423-CDC693243AC0}" type="presOf" srcId="{C01E530B-34E1-D640-AB11-1D02D5925ADB}" destId="{0F1A2269-591C-CF44-92B6-1DB6A2CC2246}" srcOrd="0" destOrd="0" presId="urn:microsoft.com/office/officeart/2005/8/layout/pyramid1"/>
    <dgm:cxn modelId="{98E6C272-FC04-BA41-A155-0F96E3EE45DE}" type="presOf" srcId="{0126242F-7C8E-8A4E-9DE5-47B51EF24934}" destId="{1A6E4651-E253-AC4A-B590-FE74AA888149}" srcOrd="1" destOrd="0" presId="urn:microsoft.com/office/officeart/2005/8/layout/pyramid1"/>
    <dgm:cxn modelId="{7E6DA98F-1C59-C046-B3C6-B047C622182E}" srcId="{C01E530B-34E1-D640-AB11-1D02D5925ADB}" destId="{934EF6D6-B140-0C4A-A3F5-8E2A24FABB67}" srcOrd="0" destOrd="0" parTransId="{6C120A7D-5A78-B147-9793-CC0802531EA4}" sibTransId="{A80D6A25-77C2-A94A-B29B-7073D592516B}"/>
    <dgm:cxn modelId="{2E4D8BA6-8A8F-7B49-B266-E1847B88062C}" type="presOf" srcId="{29FDA219-3F37-294A-A0C3-439FF4B46CAA}" destId="{9FEF9EAA-7C6F-D94E-BAEF-6E983AAE6D4B}" srcOrd="1" destOrd="0" presId="urn:microsoft.com/office/officeart/2005/8/layout/pyramid1"/>
    <dgm:cxn modelId="{B370EBB0-D8C0-8848-BF3B-A9D30CDE4803}" type="presOf" srcId="{EDA94FB4-ABB2-C742-BDD0-4FCC28C92326}" destId="{F8185F91-5A4D-B149-97CD-2EE9D8F031B9}" srcOrd="1" destOrd="0" presId="urn:microsoft.com/office/officeart/2005/8/layout/pyramid1"/>
    <dgm:cxn modelId="{4BEF08B4-63D9-D645-B857-7F931DD7ED6F}" type="presOf" srcId="{5D08CD73-1082-1C46-B965-957B6D9BFF71}" destId="{D99017BD-4570-2E4C-94A6-F2A2736C3AA8}" srcOrd="1" destOrd="0" presId="urn:microsoft.com/office/officeart/2005/8/layout/pyramid1"/>
    <dgm:cxn modelId="{205838CB-51F7-8942-A0FA-0794B102853D}" type="presOf" srcId="{EDA94FB4-ABB2-C742-BDD0-4FCC28C92326}" destId="{FB5B1A9F-F835-A445-A1E4-6C745F40E7F3}" srcOrd="0" destOrd="0" presId="urn:microsoft.com/office/officeart/2005/8/layout/pyramid1"/>
    <dgm:cxn modelId="{19BB90E3-DA78-6346-8E5C-43D28CFBDEB3}" type="presOf" srcId="{29FDA219-3F37-294A-A0C3-439FF4B46CAA}" destId="{68D5DF5E-8BCB-9A44-894E-332FCE316190}" srcOrd="0" destOrd="0" presId="urn:microsoft.com/office/officeart/2005/8/layout/pyramid1"/>
    <dgm:cxn modelId="{B4AB56E4-9B06-FB4A-BCDA-76FAC867E70E}" srcId="{C01E530B-34E1-D640-AB11-1D02D5925ADB}" destId="{5D08CD73-1082-1C46-B965-957B6D9BFF71}" srcOrd="4" destOrd="0" parTransId="{67A2CCF7-B703-EA41-A170-8A73730A32C1}" sibTransId="{A878A649-2C84-564B-9394-3C2474F88CFB}"/>
    <dgm:cxn modelId="{00A0E6F3-E19C-1042-9B5E-4C0F4805A22C}" srcId="{C01E530B-34E1-D640-AB11-1D02D5925ADB}" destId="{29FDA219-3F37-294A-A0C3-439FF4B46CAA}" srcOrd="3" destOrd="0" parTransId="{5A314316-25BE-0740-9A89-3DABE73371D7}" sibTransId="{C82CBB43-5841-704C-BAD6-419C7E842DBB}"/>
    <dgm:cxn modelId="{B8053F05-D406-BF40-A552-33AAE9276A94}" type="presParOf" srcId="{0F1A2269-591C-CF44-92B6-1DB6A2CC2246}" destId="{9122832E-FC71-8242-B359-44ACA9698A50}" srcOrd="0" destOrd="0" presId="urn:microsoft.com/office/officeart/2005/8/layout/pyramid1"/>
    <dgm:cxn modelId="{404CE1D8-A5F3-B84E-98D6-FBEBB09C1D0F}" type="presParOf" srcId="{9122832E-FC71-8242-B359-44ACA9698A50}" destId="{66A0526E-D779-6140-84CB-B18945826D04}" srcOrd="0" destOrd="0" presId="urn:microsoft.com/office/officeart/2005/8/layout/pyramid1"/>
    <dgm:cxn modelId="{D2C2F8FF-40FA-AF41-B586-C86D1A7C9CCD}" type="presParOf" srcId="{9122832E-FC71-8242-B359-44ACA9698A50}" destId="{1546F8C2-F6AD-024F-A51C-099A236256F7}" srcOrd="1" destOrd="0" presId="urn:microsoft.com/office/officeart/2005/8/layout/pyramid1"/>
    <dgm:cxn modelId="{9667A0C2-F420-C540-B581-BF3E54AA5B1C}" type="presParOf" srcId="{0F1A2269-591C-CF44-92B6-1DB6A2CC2246}" destId="{E7590FB2-8896-CB4A-80A5-93BAD216D081}" srcOrd="1" destOrd="0" presId="urn:microsoft.com/office/officeart/2005/8/layout/pyramid1"/>
    <dgm:cxn modelId="{B66FAAA8-C198-854F-BED0-98829B154D7B}" type="presParOf" srcId="{E7590FB2-8896-CB4A-80A5-93BAD216D081}" destId="{FB5B1A9F-F835-A445-A1E4-6C745F40E7F3}" srcOrd="0" destOrd="0" presId="urn:microsoft.com/office/officeart/2005/8/layout/pyramid1"/>
    <dgm:cxn modelId="{FACD4D1C-24EF-DE49-BA6A-85886DDE9346}" type="presParOf" srcId="{E7590FB2-8896-CB4A-80A5-93BAD216D081}" destId="{F8185F91-5A4D-B149-97CD-2EE9D8F031B9}" srcOrd="1" destOrd="0" presId="urn:microsoft.com/office/officeart/2005/8/layout/pyramid1"/>
    <dgm:cxn modelId="{38877C57-303A-BD48-8D87-EEDB690F63D6}" type="presParOf" srcId="{0F1A2269-591C-CF44-92B6-1DB6A2CC2246}" destId="{083E2006-5EB6-D540-A29E-3A0A4037296E}" srcOrd="2" destOrd="0" presId="urn:microsoft.com/office/officeart/2005/8/layout/pyramid1"/>
    <dgm:cxn modelId="{AB18181A-031E-C946-8ED0-C545FDD63447}" type="presParOf" srcId="{083E2006-5EB6-D540-A29E-3A0A4037296E}" destId="{8B5C4609-CB0F-DC47-B21B-074EED6A9EDC}" srcOrd="0" destOrd="0" presId="urn:microsoft.com/office/officeart/2005/8/layout/pyramid1"/>
    <dgm:cxn modelId="{EDBB79CC-5261-7C4F-9377-266DD649000A}" type="presParOf" srcId="{083E2006-5EB6-D540-A29E-3A0A4037296E}" destId="{1A6E4651-E253-AC4A-B590-FE74AA888149}" srcOrd="1" destOrd="0" presId="urn:microsoft.com/office/officeart/2005/8/layout/pyramid1"/>
    <dgm:cxn modelId="{ED80A509-1339-A848-A818-D239604B402B}" type="presParOf" srcId="{0F1A2269-591C-CF44-92B6-1DB6A2CC2246}" destId="{F341E89B-2801-E44F-B4F1-592A7BABA3B6}" srcOrd="3" destOrd="0" presId="urn:microsoft.com/office/officeart/2005/8/layout/pyramid1"/>
    <dgm:cxn modelId="{0B8FDFD0-3F2F-F245-A6C0-817DEB603B2C}" type="presParOf" srcId="{F341E89B-2801-E44F-B4F1-592A7BABA3B6}" destId="{68D5DF5E-8BCB-9A44-894E-332FCE316190}" srcOrd="0" destOrd="0" presId="urn:microsoft.com/office/officeart/2005/8/layout/pyramid1"/>
    <dgm:cxn modelId="{FB3EADA9-3E7D-B641-A360-3DDE00990864}" type="presParOf" srcId="{F341E89B-2801-E44F-B4F1-592A7BABA3B6}" destId="{9FEF9EAA-7C6F-D94E-BAEF-6E983AAE6D4B}" srcOrd="1" destOrd="0" presId="urn:microsoft.com/office/officeart/2005/8/layout/pyramid1"/>
    <dgm:cxn modelId="{650E6624-9697-514E-AB19-17A9A91DB952}" type="presParOf" srcId="{0F1A2269-591C-CF44-92B6-1DB6A2CC2246}" destId="{3405CB38-268D-6446-9884-0385713CC4C2}" srcOrd="4" destOrd="0" presId="urn:microsoft.com/office/officeart/2005/8/layout/pyramid1"/>
    <dgm:cxn modelId="{D6E7A5C1-1C12-3045-8EE9-5C91EC421F8A}" type="presParOf" srcId="{3405CB38-268D-6446-9884-0385713CC4C2}" destId="{CBFC5EB2-2D73-314D-B288-4127784D0C64}" srcOrd="0" destOrd="0" presId="urn:microsoft.com/office/officeart/2005/8/layout/pyramid1"/>
    <dgm:cxn modelId="{D678A470-B1A3-7840-A1FF-0F41CDDC8CBA}" type="presParOf" srcId="{3405CB38-268D-6446-9884-0385713CC4C2}" destId="{D99017BD-4570-2E4C-94A6-F2A2736C3AA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0526E-D779-6140-84CB-B18945826D04}">
      <dsp:nvSpPr>
        <dsp:cNvPr id="0" name=""/>
        <dsp:cNvSpPr/>
      </dsp:nvSpPr>
      <dsp:spPr>
        <a:xfrm>
          <a:off x="3251199" y="0"/>
          <a:ext cx="1625599" cy="1083733"/>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Register</a:t>
          </a:r>
        </a:p>
      </dsp:txBody>
      <dsp:txXfrm>
        <a:off x="3251199" y="0"/>
        <a:ext cx="1625599" cy="1083733"/>
      </dsp:txXfrm>
    </dsp:sp>
    <dsp:sp modelId="{FB5B1A9F-F835-A445-A1E4-6C745F40E7F3}">
      <dsp:nvSpPr>
        <dsp:cNvPr id="0" name=""/>
        <dsp:cNvSpPr/>
      </dsp:nvSpPr>
      <dsp:spPr>
        <a:xfrm>
          <a:off x="2438400" y="1083733"/>
          <a:ext cx="3251199" cy="1083733"/>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Caches</a:t>
          </a:r>
        </a:p>
      </dsp:txBody>
      <dsp:txXfrm>
        <a:off x="3007360" y="1083733"/>
        <a:ext cx="2113280" cy="1083733"/>
      </dsp:txXfrm>
    </dsp:sp>
    <dsp:sp modelId="{8B5C4609-CB0F-DC47-B21B-074EED6A9EDC}">
      <dsp:nvSpPr>
        <dsp:cNvPr id="0" name=""/>
        <dsp:cNvSpPr/>
      </dsp:nvSpPr>
      <dsp:spPr>
        <a:xfrm>
          <a:off x="1625600" y="2167466"/>
          <a:ext cx="4876799" cy="1083733"/>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DRAM</a:t>
          </a:r>
        </a:p>
      </dsp:txBody>
      <dsp:txXfrm>
        <a:off x="2479040" y="2167466"/>
        <a:ext cx="3169919" cy="1083733"/>
      </dsp:txXfrm>
    </dsp:sp>
    <dsp:sp modelId="{68D5DF5E-8BCB-9A44-894E-332FCE316190}">
      <dsp:nvSpPr>
        <dsp:cNvPr id="0" name=""/>
        <dsp:cNvSpPr/>
      </dsp:nvSpPr>
      <dsp:spPr>
        <a:xfrm>
          <a:off x="812800" y="3251200"/>
          <a:ext cx="6502399" cy="1083733"/>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err="1"/>
            <a:t>NVMe</a:t>
          </a:r>
          <a:r>
            <a:rPr lang="en-GB" sz="3600" kern="1200" dirty="0"/>
            <a:t> SSD</a:t>
          </a:r>
        </a:p>
      </dsp:txBody>
      <dsp:txXfrm>
        <a:off x="1950720" y="3251200"/>
        <a:ext cx="4226560" cy="1083733"/>
      </dsp:txXfrm>
    </dsp:sp>
    <dsp:sp modelId="{CBFC5EB2-2D73-314D-B288-4127784D0C64}">
      <dsp:nvSpPr>
        <dsp:cNvPr id="0" name=""/>
        <dsp:cNvSpPr/>
      </dsp:nvSpPr>
      <dsp:spPr>
        <a:xfrm>
          <a:off x="0" y="4334933"/>
          <a:ext cx="8128000" cy="1083733"/>
        </a:xfrm>
        <a:prstGeom prst="trapezoid">
          <a:avLst>
            <a:gd name="adj" fmla="val 75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HDD</a:t>
          </a:r>
        </a:p>
      </dsp:txBody>
      <dsp:txXfrm>
        <a:off x="1422399" y="4334933"/>
        <a:ext cx="5283200" cy="108373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EF0A1-89E1-9747-B78C-311EB01F0F62}"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4B3A2-587F-9E42-B2B7-3AD73A7249C3}" type="slidenum">
              <a:rPr lang="en-US" smtClean="0"/>
              <a:t>‹#›</a:t>
            </a:fld>
            <a:endParaRPr lang="en-US"/>
          </a:p>
        </p:txBody>
      </p:sp>
    </p:spTree>
    <p:extLst>
      <p:ext uri="{BB962C8B-B14F-4D97-AF65-F5344CB8AC3E}">
        <p14:creationId xmlns:p14="http://schemas.microsoft.com/office/powerpoint/2010/main" val="109295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half - overview, 2nd half - deeper</a:t>
            </a:r>
          </a:p>
        </p:txBody>
      </p:sp>
      <p:sp>
        <p:nvSpPr>
          <p:cNvPr id="4" name="Slide Number Placeholder 3"/>
          <p:cNvSpPr>
            <a:spLocks noGrp="1"/>
          </p:cNvSpPr>
          <p:nvPr>
            <p:ph type="sldNum" sz="quarter" idx="5"/>
          </p:nvPr>
        </p:nvSpPr>
        <p:spPr/>
        <p:txBody>
          <a:bodyPr/>
          <a:lstStyle/>
          <a:p>
            <a:fld id="{FFE4B3A2-587F-9E42-B2B7-3AD73A7249C3}" type="slidenum">
              <a:rPr lang="en-US" smtClean="0"/>
              <a:t>1</a:t>
            </a:fld>
            <a:endParaRPr lang="en-US"/>
          </a:p>
        </p:txBody>
      </p:sp>
    </p:spTree>
    <p:extLst>
      <p:ext uri="{BB962C8B-B14F-4D97-AF65-F5344CB8AC3E}">
        <p14:creationId xmlns:p14="http://schemas.microsoft.com/office/powerpoint/2010/main" val="118551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Compute vs Mem vs IO bound</a:t>
            </a:r>
          </a:p>
          <a:p>
            <a:pPr marL="171450" indent="-171450">
              <a:buFont typeface="Arial" panose="020B0604020202020204" pitchFamily="34" charset="0"/>
              <a:buChar char="•"/>
            </a:pPr>
            <a:r>
              <a:rPr lang="en-US" dirty="0"/>
              <a:t>Q: Should the CPU directly support multiple kinds of IO?</a:t>
            </a:r>
          </a:p>
          <a:p>
            <a:pPr marL="171450" indent="-171450">
              <a:buFont typeface="Arial" panose="020B0604020202020204" pitchFamily="34" charset="0"/>
              <a:buChar char="•"/>
            </a:pPr>
            <a:r>
              <a:rPr lang="en-US" dirty="0"/>
              <a:t>Q: Is DMI part of the 20 lanes? Or in addition?</a:t>
            </a:r>
          </a:p>
          <a:p>
            <a:pPr marL="171450" indent="-171450">
              <a:buFont typeface="Arial" panose="020B0604020202020204" pitchFamily="34" charset="0"/>
              <a:buChar char="•"/>
            </a:pPr>
            <a:r>
              <a:rPr lang="en-US" dirty="0"/>
              <a:t>Q: Why is GPU connected to direct PCIe lane? Why x16?</a:t>
            </a:r>
          </a:p>
          <a:p>
            <a:pPr marL="171450" indent="-171450">
              <a:buFont typeface="Arial" panose="020B0604020202020204" pitchFamily="34" charset="0"/>
              <a:buChar char="•"/>
            </a:pPr>
            <a:r>
              <a:rPr lang="en-US" dirty="0"/>
              <a:t>Q: Would the chipset add latency?</a:t>
            </a:r>
          </a:p>
          <a:p>
            <a:pPr marL="171450" indent="-171450">
              <a:buFont typeface="Arial" panose="020B0604020202020204" pitchFamily="34" charset="0"/>
              <a:buChar char="•"/>
            </a:pPr>
            <a:r>
              <a:rPr lang="en-US" dirty="0"/>
              <a:t>Q: Why is memory b/w in GB/s while PCIe in Gbps</a:t>
            </a:r>
          </a:p>
          <a:p>
            <a:pPr marL="171450" indent="-171450">
              <a:buFont typeface="Arial" panose="020B0604020202020204" pitchFamily="34" charset="0"/>
              <a:buChar char="•"/>
            </a:pPr>
            <a:r>
              <a:rPr lang="en-US" dirty="0"/>
              <a:t>Q: Why is everything other than memory, a serial bus?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Assignment: Why do GPU carry their own memory?</a:t>
            </a:r>
          </a:p>
          <a:p>
            <a:pPr marL="171450" indent="-171450">
              <a:buFont typeface="Arial" panose="020B0604020202020204" pitchFamily="34" charset="0"/>
              <a:buChar char="•"/>
            </a:pPr>
            <a:r>
              <a:rPr lang="en-US" dirty="0"/>
              <a:t>Assignment: How would you think about bandwidth needed to drive a 8k monitor @60Hz (assume 8b each for RGB)? Compare your calculated bandwidth with the spec of the cable you use to connect. How many lanes of PCIe 4.0 would be needed to pump that throughput?</a:t>
            </a:r>
          </a:p>
          <a:p>
            <a:pPr marL="171450" indent="-171450">
              <a:buFont typeface="Arial" panose="020B0604020202020204" pitchFamily="34" charset="0"/>
              <a:buChar char="•"/>
            </a:pPr>
            <a:r>
              <a:rPr lang="en-US" dirty="0"/>
              <a:t>Web server</a:t>
            </a:r>
          </a:p>
        </p:txBody>
      </p:sp>
      <p:sp>
        <p:nvSpPr>
          <p:cNvPr id="4" name="Slide Number Placeholder 3"/>
          <p:cNvSpPr>
            <a:spLocks noGrp="1"/>
          </p:cNvSpPr>
          <p:nvPr>
            <p:ph type="sldNum" sz="quarter" idx="5"/>
          </p:nvPr>
        </p:nvSpPr>
        <p:spPr/>
        <p:txBody>
          <a:bodyPr/>
          <a:lstStyle/>
          <a:p>
            <a:fld id="{FFE4B3A2-587F-9E42-B2B7-3AD73A7249C3}" type="slidenum">
              <a:rPr lang="en-US" smtClean="0"/>
              <a:t>12</a:t>
            </a:fld>
            <a:endParaRPr lang="en-US"/>
          </a:p>
        </p:txBody>
      </p:sp>
    </p:spTree>
    <p:extLst>
      <p:ext uri="{BB962C8B-B14F-4D97-AF65-F5344CB8AC3E}">
        <p14:creationId xmlns:p14="http://schemas.microsoft.com/office/powerpoint/2010/main" val="718025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13</a:t>
            </a:fld>
            <a:endParaRPr lang="en-US"/>
          </a:p>
        </p:txBody>
      </p:sp>
    </p:spTree>
    <p:extLst>
      <p:ext uri="{BB962C8B-B14F-4D97-AF65-F5344CB8AC3E}">
        <p14:creationId xmlns:p14="http://schemas.microsoft.com/office/powerpoint/2010/main" val="2295388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is “Random Access”? What is “Dynamic”? What is “Synchronous”? What is “Double Data Rate”?</a:t>
            </a:r>
          </a:p>
          <a:p>
            <a:pPr marL="171450" indent="-171450">
              <a:buFont typeface="Arial" panose="020B0604020202020204" pitchFamily="34" charset="0"/>
              <a:buChar char="•"/>
            </a:pPr>
            <a:r>
              <a:rPr lang="en-US" dirty="0"/>
              <a:t>Variations in form factor: DIMM, SO-DIMM, LP-DIMM, RDIMM</a:t>
            </a:r>
          </a:p>
          <a:p>
            <a:pPr marL="171450" indent="-171450">
              <a:buFont typeface="Arial" panose="020B0604020202020204" pitchFamily="34" charset="0"/>
              <a:buChar char="•"/>
            </a:pPr>
            <a:r>
              <a:rPr lang="en-US" dirty="0"/>
              <a:t>DDR5 includes on-die ECC, has sub-channels (link ECC in LPDDR5)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 Why not go even wider?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 Why is memory controller on CPU instead of DRAM sticks?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14</a:t>
            </a:fld>
            <a:endParaRPr lang="en-US"/>
          </a:p>
        </p:txBody>
      </p:sp>
    </p:spTree>
    <p:extLst>
      <p:ext uri="{BB962C8B-B14F-4D97-AF65-F5344CB8AC3E}">
        <p14:creationId xmlns:p14="http://schemas.microsoft.com/office/powerpoint/2010/main" val="366335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L1i / L1d</a:t>
            </a:r>
          </a:p>
          <a:p>
            <a:pPr marL="171450" indent="-171450">
              <a:buFont typeface="Arial" panose="020B0604020202020204" pitchFamily="34" charset="0"/>
              <a:buChar char="•"/>
            </a:pPr>
            <a:r>
              <a:rPr lang="en-US" dirty="0"/>
              <a:t>Cache line &amp; burst length</a:t>
            </a:r>
          </a:p>
          <a:p>
            <a:pPr marL="171450" indent="-171450">
              <a:buFont typeface="Arial" panose="020B0604020202020204" pitchFamily="34" charset="0"/>
              <a:buChar char="•"/>
            </a:pPr>
            <a:r>
              <a:rPr lang="en-US" dirty="0"/>
              <a:t>Q: Why are L1/L2/L3 faster?</a:t>
            </a:r>
          </a:p>
          <a:p>
            <a:pPr marL="171450" indent="-171450">
              <a:buFont typeface="Arial" panose="020B0604020202020204" pitchFamily="34" charset="0"/>
              <a:buChar char="•"/>
            </a:pPr>
            <a:r>
              <a:rPr lang="en-US" dirty="0"/>
              <a:t>Q: Why measure L1/L2/L3 in cycles, while DRAM in ns? Clocks are different, DRAM number too large.</a:t>
            </a:r>
          </a:p>
          <a:p>
            <a:pPr marL="171450" indent="-171450">
              <a:buFont typeface="Arial" panose="020B0604020202020204" pitchFamily="34" charset="0"/>
              <a:buChar char="•"/>
            </a:pPr>
            <a:r>
              <a:rPr lang="en-US" dirty="0"/>
              <a:t>Q: If L1/L2/L3 are all SRAMs, why do L2 &amp; L3 have higher latency? Higher tag lookups, contention</a:t>
            </a:r>
          </a:p>
          <a:p>
            <a:pPr marL="171450" indent="-171450">
              <a:buFont typeface="Arial" panose="020B0604020202020204" pitchFamily="34" charset="0"/>
              <a:buChar char="•"/>
            </a:pPr>
            <a:r>
              <a:rPr lang="en-US" dirty="0"/>
              <a:t>Q: Where might DCAS be getting implemented?</a:t>
            </a:r>
          </a:p>
          <a:p>
            <a:pPr marL="171450" indent="-171450">
              <a:buFont typeface="Arial" panose="020B0604020202020204" pitchFamily="34" charset="0"/>
              <a:buChar char="•"/>
            </a:pPr>
            <a:r>
              <a:rPr lang="en-US" dirty="0"/>
              <a:t>Q: Do you see why GC languages can be slow?</a:t>
            </a:r>
          </a:p>
        </p:txBody>
      </p:sp>
      <p:sp>
        <p:nvSpPr>
          <p:cNvPr id="4" name="Slide Number Placeholder 3"/>
          <p:cNvSpPr>
            <a:spLocks noGrp="1"/>
          </p:cNvSpPr>
          <p:nvPr>
            <p:ph type="sldNum" sz="quarter" idx="5"/>
          </p:nvPr>
        </p:nvSpPr>
        <p:spPr/>
        <p:txBody>
          <a:bodyPr/>
          <a:lstStyle/>
          <a:p>
            <a:fld id="{FFE4B3A2-587F-9E42-B2B7-3AD73A7249C3}" type="slidenum">
              <a:rPr lang="en-US" smtClean="0"/>
              <a:t>15</a:t>
            </a:fld>
            <a:endParaRPr lang="en-US"/>
          </a:p>
        </p:txBody>
      </p:sp>
    </p:spTree>
    <p:extLst>
      <p:ext uri="{BB962C8B-B14F-4D97-AF65-F5344CB8AC3E}">
        <p14:creationId xmlns:p14="http://schemas.microsoft.com/office/powerpoint/2010/main" val="1605717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OS scheduler will be NUMA aware</a:t>
            </a:r>
          </a:p>
          <a:p>
            <a:pPr marL="171450" indent="-171450">
              <a:buFont typeface="Arial" panose="020B0604020202020204" pitchFamily="34" charset="0"/>
              <a:buChar char="•"/>
            </a:pPr>
            <a:r>
              <a:rPr lang="en-US" dirty="0"/>
              <a:t>MESI protocol</a:t>
            </a:r>
          </a:p>
          <a:p>
            <a:pPr marL="171450" indent="-171450">
              <a:buFont typeface="Arial" panose="020B0604020202020204" pitchFamily="34" charset="0"/>
              <a:buChar char="•"/>
            </a:pPr>
            <a:r>
              <a:rPr lang="en-US" dirty="0"/>
              <a:t>Q: UPI vs PCIe</a:t>
            </a:r>
          </a:p>
        </p:txBody>
      </p:sp>
      <p:sp>
        <p:nvSpPr>
          <p:cNvPr id="4" name="Slide Number Placeholder 3"/>
          <p:cNvSpPr>
            <a:spLocks noGrp="1"/>
          </p:cNvSpPr>
          <p:nvPr>
            <p:ph type="sldNum" sz="quarter" idx="5"/>
          </p:nvPr>
        </p:nvSpPr>
        <p:spPr/>
        <p:txBody>
          <a:bodyPr/>
          <a:lstStyle/>
          <a:p>
            <a:fld id="{FFE4B3A2-587F-9E42-B2B7-3AD73A7249C3}" type="slidenum">
              <a:rPr lang="en-US" smtClean="0"/>
              <a:t>16</a:t>
            </a:fld>
            <a:endParaRPr lang="en-US"/>
          </a:p>
        </p:txBody>
      </p:sp>
    </p:spTree>
    <p:extLst>
      <p:ext uri="{BB962C8B-B14F-4D97-AF65-F5344CB8AC3E}">
        <p14:creationId xmlns:p14="http://schemas.microsoft.com/office/powerpoint/2010/main" val="236547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Inter-core interconnect – ring bus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17</a:t>
            </a:fld>
            <a:endParaRPr lang="en-US"/>
          </a:p>
        </p:txBody>
      </p:sp>
    </p:spTree>
    <p:extLst>
      <p:ext uri="{BB962C8B-B14F-4D97-AF65-F5344CB8AC3E}">
        <p14:creationId xmlns:p14="http://schemas.microsoft.com/office/powerpoint/2010/main" val="666639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Technically, not a bus</a:t>
            </a:r>
          </a:p>
          <a:p>
            <a:pPr marL="171450" indent="-171450">
              <a:buFont typeface="Arial" panose="020B0604020202020204" pitchFamily="34" charset="0"/>
              <a:buChar char="•"/>
            </a:pPr>
            <a:r>
              <a:rPr lang="en-US" dirty="0"/>
              <a:t>Packetized - switching</a:t>
            </a:r>
          </a:p>
          <a:p>
            <a:pPr marL="171450" indent="-171450">
              <a:buFont typeface="Arial" panose="020B0604020202020204" pitchFamily="34" charset="0"/>
              <a:buChar char="•"/>
            </a:pPr>
            <a:r>
              <a:rPr lang="en-US" dirty="0"/>
              <a:t>CXL &amp; memory pooling – convergence of memory &amp; I/O</a:t>
            </a:r>
          </a:p>
          <a:p>
            <a:pPr marL="171450" indent="-171450">
              <a:buFont typeface="Arial" panose="020B0604020202020204" pitchFamily="34" charset="0"/>
              <a:buChar char="•"/>
            </a:pPr>
            <a:r>
              <a:rPr lang="en-US" dirty="0"/>
              <a:t>Q: Can a PCIe length be extended forever? </a:t>
            </a:r>
          </a:p>
          <a:p>
            <a:pPr marL="171450" indent="-171450">
              <a:buFont typeface="Arial" panose="020B0604020202020204" pitchFamily="34" charset="0"/>
              <a:buChar char="•"/>
            </a:pPr>
            <a:r>
              <a:rPr lang="en-US" dirty="0"/>
              <a:t>Q: If we’re using x16 lanes, isn’t it “parallel” ?</a:t>
            </a:r>
          </a:p>
          <a:p>
            <a:pPr marL="171450" indent="-171450">
              <a:buFont typeface="Arial" panose="020B0604020202020204" pitchFamily="34" charset="0"/>
              <a:buChar char="•"/>
            </a:pPr>
            <a:r>
              <a:rPr lang="en-US" dirty="0"/>
              <a:t>Q: Why does CPU allow only fixed PCIe configs, e.g. 1x16 + 1x4?</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18</a:t>
            </a:fld>
            <a:endParaRPr lang="en-US"/>
          </a:p>
        </p:txBody>
      </p:sp>
    </p:spTree>
    <p:extLst>
      <p:ext uri="{BB962C8B-B14F-4D97-AF65-F5344CB8AC3E}">
        <p14:creationId xmlns:p14="http://schemas.microsoft.com/office/powerpoint/2010/main" val="236346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Storage Medium: ultimate bottleneck</a:t>
            </a:r>
          </a:p>
          <a:p>
            <a:pPr marL="171450" indent="-171450">
              <a:buFont typeface="Arial" panose="020B0604020202020204" pitchFamily="34" charset="0"/>
              <a:buChar char="•"/>
            </a:pPr>
            <a:r>
              <a:rPr lang="en-US" dirty="0"/>
              <a:t>Protocol: queue depth, latency</a:t>
            </a:r>
          </a:p>
        </p:txBody>
      </p:sp>
      <p:sp>
        <p:nvSpPr>
          <p:cNvPr id="4" name="Slide Number Placeholder 3"/>
          <p:cNvSpPr>
            <a:spLocks noGrp="1"/>
          </p:cNvSpPr>
          <p:nvPr>
            <p:ph type="sldNum" sz="quarter" idx="5"/>
          </p:nvPr>
        </p:nvSpPr>
        <p:spPr/>
        <p:txBody>
          <a:bodyPr/>
          <a:lstStyle/>
          <a:p>
            <a:fld id="{FFE4B3A2-587F-9E42-B2B7-3AD73A7249C3}" type="slidenum">
              <a:rPr lang="en-US" smtClean="0"/>
              <a:t>19</a:t>
            </a:fld>
            <a:endParaRPr lang="en-US"/>
          </a:p>
        </p:txBody>
      </p:sp>
    </p:spTree>
    <p:extLst>
      <p:ext uri="{BB962C8B-B14F-4D97-AF65-F5344CB8AC3E}">
        <p14:creationId xmlns:p14="http://schemas.microsoft.com/office/powerpoint/2010/main" val="988072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Assignment: figure out latency &amp; bandwidth of ones in red.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20</a:t>
            </a:fld>
            <a:endParaRPr lang="en-US"/>
          </a:p>
        </p:txBody>
      </p:sp>
    </p:spTree>
    <p:extLst>
      <p:ext uri="{BB962C8B-B14F-4D97-AF65-F5344CB8AC3E}">
        <p14:creationId xmlns:p14="http://schemas.microsoft.com/office/powerpoint/2010/main" val="967820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2</a:t>
            </a:fld>
            <a:endParaRPr lang="en-US"/>
          </a:p>
        </p:txBody>
      </p:sp>
    </p:spTree>
    <p:extLst>
      <p:ext uri="{BB962C8B-B14F-4D97-AF65-F5344CB8AC3E}">
        <p14:creationId xmlns:p14="http://schemas.microsoft.com/office/powerpoint/2010/main" val="154132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4</a:t>
            </a:fld>
            <a:endParaRPr lang="en-US"/>
          </a:p>
        </p:txBody>
      </p:sp>
    </p:spTree>
    <p:extLst>
      <p:ext uri="{BB962C8B-B14F-4D97-AF65-F5344CB8AC3E}">
        <p14:creationId xmlns:p14="http://schemas.microsoft.com/office/powerpoint/2010/main" val="366984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Assignment: In the 40-60 scenario, what amount of CPU improvement will lead to 80% of max gains possible?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5</a:t>
            </a:fld>
            <a:endParaRPr lang="en-US"/>
          </a:p>
        </p:txBody>
      </p:sp>
    </p:spTree>
    <p:extLst>
      <p:ext uri="{BB962C8B-B14F-4D97-AF65-F5344CB8AC3E}">
        <p14:creationId xmlns:p14="http://schemas.microsoft.com/office/powerpoint/2010/main" val="198812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Databases, Redis, OS, Network, Distributed Systems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6</a:t>
            </a:fld>
            <a:endParaRPr lang="en-US"/>
          </a:p>
        </p:txBody>
      </p:sp>
    </p:spTree>
    <p:extLst>
      <p:ext uri="{BB962C8B-B14F-4D97-AF65-F5344CB8AC3E}">
        <p14:creationId xmlns:p14="http://schemas.microsoft.com/office/powerpoint/2010/main" val="431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many can we identify?</a:t>
            </a:r>
          </a:p>
          <a:p>
            <a:pPr marL="171450" indent="-171450">
              <a:buFont typeface="Arial" panose="020B0604020202020204" pitchFamily="34" charset="0"/>
              <a:buChar char="•"/>
            </a:pPr>
            <a:r>
              <a:rPr lang="en-US" dirty="0"/>
              <a:t>How do we characterize each one of them?</a:t>
            </a:r>
          </a:p>
        </p:txBody>
      </p:sp>
      <p:sp>
        <p:nvSpPr>
          <p:cNvPr id="4" name="Slide Number Placeholder 3"/>
          <p:cNvSpPr>
            <a:spLocks noGrp="1"/>
          </p:cNvSpPr>
          <p:nvPr>
            <p:ph type="sldNum" sz="quarter" idx="5"/>
          </p:nvPr>
        </p:nvSpPr>
        <p:spPr/>
        <p:txBody>
          <a:bodyPr/>
          <a:lstStyle/>
          <a:p>
            <a:fld id="{FFE4B3A2-587F-9E42-B2B7-3AD73A7249C3}" type="slidenum">
              <a:rPr lang="en-US" smtClean="0"/>
              <a:t>8</a:t>
            </a:fld>
            <a:endParaRPr lang="en-US"/>
          </a:p>
        </p:txBody>
      </p:sp>
    </p:spTree>
    <p:extLst>
      <p:ext uri="{BB962C8B-B14F-4D97-AF65-F5344CB8AC3E}">
        <p14:creationId xmlns:p14="http://schemas.microsoft.com/office/powerpoint/2010/main" val="119486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Difference b/w IO vs Mem – slow/fast? privilege? async?</a:t>
            </a:r>
          </a:p>
          <a:p>
            <a:pPr marL="628650" lvl="1" indent="-171450">
              <a:buFont typeface="Arial" panose="020B0604020202020204" pitchFamily="34" charset="0"/>
              <a:buChar char="•"/>
            </a:pPr>
            <a:r>
              <a:rPr lang="en-US" dirty="0"/>
              <a:t>Q: What’s common between all I/O devices?</a:t>
            </a:r>
          </a:p>
          <a:p>
            <a:pPr marL="628650" lvl="1" indent="-171450">
              <a:buFont typeface="Arial" panose="020B0604020202020204" pitchFamily="34" charset="0"/>
              <a:buChar char="•"/>
            </a:pPr>
            <a:r>
              <a:rPr lang="en-US" dirty="0"/>
              <a:t>Q: Why *should* mem be sync? (Assignment)</a:t>
            </a:r>
          </a:p>
          <a:p>
            <a:pPr marL="628650" lvl="1" indent="-171450">
              <a:buFont typeface="Arial" panose="020B0604020202020204" pitchFamily="34" charset="0"/>
              <a:buChar char="•"/>
            </a:pPr>
            <a:r>
              <a:rPr lang="en-US" dirty="0"/>
              <a:t>Q: Why *should* IO mostly be async? Unbounded </a:t>
            </a:r>
            <a:r>
              <a:rPr lang="en-US" dirty="0" err="1"/>
              <a:t>behaviour</a:t>
            </a:r>
            <a:r>
              <a:rPr lang="en-US" dirty="0"/>
              <a:t>.</a:t>
            </a:r>
          </a:p>
          <a:p>
            <a:pPr marL="171450" indent="-171450">
              <a:buFont typeface="Arial" panose="020B0604020202020204" pitchFamily="34" charset="0"/>
              <a:buChar char="•"/>
            </a:pPr>
            <a:r>
              <a:rPr lang="en-US" dirty="0"/>
              <a:t>Either better CPU/IO/Mem, or the connectivity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9</a:t>
            </a:fld>
            <a:endParaRPr lang="en-US"/>
          </a:p>
        </p:txBody>
      </p:sp>
    </p:spTree>
    <p:extLst>
      <p:ext uri="{BB962C8B-B14F-4D97-AF65-F5344CB8AC3E}">
        <p14:creationId xmlns:p14="http://schemas.microsoft.com/office/powerpoint/2010/main" val="330314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10</a:t>
            </a:fld>
            <a:endParaRPr lang="en-US"/>
          </a:p>
        </p:txBody>
      </p:sp>
    </p:spTree>
    <p:extLst>
      <p:ext uri="{BB962C8B-B14F-4D97-AF65-F5344CB8AC3E}">
        <p14:creationId xmlns:p14="http://schemas.microsoft.com/office/powerpoint/2010/main" val="213107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 Can throughput hide latency without limit?</a:t>
            </a:r>
          </a:p>
          <a:p>
            <a:pPr marL="171450" indent="-171450">
              <a:buFont typeface="Arial" panose="020B0604020202020204" pitchFamily="34" charset="0"/>
              <a:buChar char="•"/>
            </a:pPr>
            <a:r>
              <a:rPr lang="en-US" dirty="0"/>
              <a:t>Q: Other examples? Git commit, traffic, network, OS</a:t>
            </a:r>
          </a:p>
          <a:p>
            <a:pPr marL="171450" indent="-171450">
              <a:buFont typeface="Arial" panose="020B0604020202020204" pitchFamily="34" charset="0"/>
              <a:buChar char="•"/>
            </a:pPr>
            <a:r>
              <a:rPr lang="en-US" dirty="0"/>
              <a:t>Assignment: Complete the 7+10 example</a:t>
            </a:r>
          </a:p>
          <a:p>
            <a:pPr marL="171450" indent="-171450">
              <a:buFont typeface="Arial" panose="020B0604020202020204" pitchFamily="34" charset="0"/>
              <a:buChar char="•"/>
            </a:pPr>
            <a:r>
              <a:rPr lang="en-US" dirty="0"/>
              <a:t>Assignment: 3 examples of latency hiding via throughput (other than ones discussed)</a:t>
            </a:r>
          </a:p>
          <a:p>
            <a:pPr marL="171450" indent="-171450">
              <a:buFont typeface="Arial" panose="020B0604020202020204" pitchFamily="34" charset="0"/>
              <a:buChar char="•"/>
            </a:pPr>
            <a:r>
              <a:rPr lang="en-US" dirty="0"/>
              <a:t>Assignment: latency hiding via throughput in HTTP server</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FFE4B3A2-587F-9E42-B2B7-3AD73A7249C3}" type="slidenum">
              <a:rPr lang="en-US" smtClean="0"/>
              <a:t>11</a:t>
            </a:fld>
            <a:endParaRPr lang="en-US"/>
          </a:p>
        </p:txBody>
      </p:sp>
    </p:spTree>
    <p:extLst>
      <p:ext uri="{BB962C8B-B14F-4D97-AF65-F5344CB8AC3E}">
        <p14:creationId xmlns:p14="http://schemas.microsoft.com/office/powerpoint/2010/main" val="147779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6DFF-52FE-C9A2-4418-B54B0E06A4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CF82E7-6A6D-EA9D-189E-C721E9F65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04C34EF-3005-2256-FA97-243726E8590F}"/>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C759147C-2887-DB22-C557-F85D80BD6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69727-71BD-B82C-0121-F53241E2E5AB}"/>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307139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0B52-6C5A-4DE7-71D5-C21B7F47EED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C2F108-2F90-9876-856F-D4EB51B6E81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929E97-1AC0-8E32-4ABE-F2BFD4EFA522}"/>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54E21501-EF3A-CA9A-2309-120C6FC50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9788E-D88F-D73D-F6E8-4CD23C3E0D6D}"/>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250373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DA6-214B-295F-10BF-EF11CDDBCB3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2124FC-D32E-E328-5282-8E72E73C7A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164278-A3B9-6812-8D92-87CEEE1EC300}"/>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B61326E0-B734-0441-CF83-EDCC896C4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9A4AA-481E-A1CF-9D14-C03B72541FE4}"/>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112075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5878-D2F8-152F-400B-67D3EB407D6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7F64B16-8F59-49BA-6400-7AA974C8C6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8D9196-B42A-76A2-03AB-7388561FA38F}"/>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9BD8F059-27F0-99F9-8F25-01D856BF0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9DFAF-E272-286B-B207-1657AF3344B6}"/>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318029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4420-E2B4-6631-5205-515F75BE5F1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017C130-7DAA-0944-087D-C37E889E6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E683ECC-DF70-1B10-0148-391F3C1DB4C9}"/>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6B61ACCE-8860-A822-124C-32E2EF514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474DE-390B-B9E8-C99F-B723718EC291}"/>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3152727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84F5-7089-97E6-0D70-174F7F819C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9F3522C-C292-E76A-759E-D88A9754FB2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38DD56F-019D-104E-8DC8-7D8480EA38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C90203B-1FD4-73A0-7AEB-E6C21F481BE8}"/>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6" name="Footer Placeholder 5">
            <a:extLst>
              <a:ext uri="{FF2B5EF4-FFF2-40B4-BE49-F238E27FC236}">
                <a16:creationId xmlns:a16="http://schemas.microsoft.com/office/drawing/2014/main" id="{6E9D9B4B-325F-98E5-5DF8-7928EBF3C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4A1E6-7F24-F2A3-2126-117E82D853D6}"/>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291431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2CC2-0486-A7A4-D1F0-E3B8E1307A0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1D3069A-719F-0CA1-73A0-2215D7412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98156E-0DD4-4E1C-6029-FB696AADE0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651EC4F-D707-0B3E-76A3-C9830ABEB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6059A5-B6A9-8940-BC8F-7F65562093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D838AAB-9681-C361-273D-922A95984F4D}"/>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8" name="Footer Placeholder 7">
            <a:extLst>
              <a:ext uri="{FF2B5EF4-FFF2-40B4-BE49-F238E27FC236}">
                <a16:creationId xmlns:a16="http://schemas.microsoft.com/office/drawing/2014/main" id="{D1B6F945-3231-7DF5-9581-D34425565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45192B-D26B-BB92-1817-34C506AEC746}"/>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2413430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F344-630F-BF98-2D10-2391928FBAC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FD69549-ACDF-FC74-8270-7E264EDC692C}"/>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4" name="Footer Placeholder 3">
            <a:extLst>
              <a:ext uri="{FF2B5EF4-FFF2-40B4-BE49-F238E27FC236}">
                <a16:creationId xmlns:a16="http://schemas.microsoft.com/office/drawing/2014/main" id="{576EBCB0-1D0F-303F-37BB-376A204CF7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53265F-9B34-5A51-DAFB-34BFC75A6308}"/>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196494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118B5-F584-3803-A2A8-41C5BAFB9E61}"/>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3" name="Footer Placeholder 2">
            <a:extLst>
              <a:ext uri="{FF2B5EF4-FFF2-40B4-BE49-F238E27FC236}">
                <a16:creationId xmlns:a16="http://schemas.microsoft.com/office/drawing/2014/main" id="{C7B47884-8E83-C6C3-F126-AD263D2C62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2042A-9F9E-D2DD-8A96-C63C51F08701}"/>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243562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C414-493A-FB66-975C-E1144EC0C1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5D99529-3DC0-7CAF-3F9F-6598EAFB5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F9E5E59-8578-09B6-0A19-7B588A667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A7B3DB-0ABE-2CBA-B4DB-8B18BB85892A}"/>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6" name="Footer Placeholder 5">
            <a:extLst>
              <a:ext uri="{FF2B5EF4-FFF2-40B4-BE49-F238E27FC236}">
                <a16:creationId xmlns:a16="http://schemas.microsoft.com/office/drawing/2014/main" id="{3A083ED5-952A-CD87-0D21-16848824A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91043-7719-BEE7-60CA-DC411A2756EA}"/>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132863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073C-5874-020D-46B5-D2BB5C520E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FD2CA4-7FBD-4896-7BB5-3B293B8346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9D816B-029C-325A-DB42-A70FA5EE4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1B4357-E79B-108B-A529-F25A70A69307}"/>
              </a:ext>
            </a:extLst>
          </p:cNvPr>
          <p:cNvSpPr>
            <a:spLocks noGrp="1"/>
          </p:cNvSpPr>
          <p:nvPr>
            <p:ph type="dt" sz="half" idx="10"/>
          </p:nvPr>
        </p:nvSpPr>
        <p:spPr/>
        <p:txBody>
          <a:bodyPr/>
          <a:lstStyle/>
          <a:p>
            <a:fld id="{0C5C2833-B648-124B-8DF3-3A786A7C2CA3}" type="datetimeFigureOut">
              <a:rPr lang="en-US" smtClean="0"/>
              <a:t>2/23/24</a:t>
            </a:fld>
            <a:endParaRPr lang="en-US"/>
          </a:p>
        </p:txBody>
      </p:sp>
      <p:sp>
        <p:nvSpPr>
          <p:cNvPr id="6" name="Footer Placeholder 5">
            <a:extLst>
              <a:ext uri="{FF2B5EF4-FFF2-40B4-BE49-F238E27FC236}">
                <a16:creationId xmlns:a16="http://schemas.microsoft.com/office/drawing/2014/main" id="{041AE357-06CC-C3D9-A18B-85AB33604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DC8BC-C5D6-21AB-36BB-A8E36943CBD7}"/>
              </a:ext>
            </a:extLst>
          </p:cNvPr>
          <p:cNvSpPr>
            <a:spLocks noGrp="1"/>
          </p:cNvSpPr>
          <p:nvPr>
            <p:ph type="sldNum" sz="quarter" idx="12"/>
          </p:nvPr>
        </p:nvSpPr>
        <p:spPr/>
        <p:txBody>
          <a:bodyPr/>
          <a:lstStyle/>
          <a:p>
            <a:fld id="{C4C683E1-977A-6748-9805-98DDB1F1BB93}" type="slidenum">
              <a:rPr lang="en-US" smtClean="0"/>
              <a:t>‹#›</a:t>
            </a:fld>
            <a:endParaRPr lang="en-US"/>
          </a:p>
        </p:txBody>
      </p:sp>
    </p:spTree>
    <p:extLst>
      <p:ext uri="{BB962C8B-B14F-4D97-AF65-F5344CB8AC3E}">
        <p14:creationId xmlns:p14="http://schemas.microsoft.com/office/powerpoint/2010/main" val="50523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02D4B-BAED-2E41-6069-38A7F93D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6914E0-D0DF-1764-8044-DA19D6394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B0DAE2-1D05-DD08-76F0-734B6EECF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5C2833-B648-124B-8DF3-3A786A7C2CA3}" type="datetimeFigureOut">
              <a:rPr lang="en-US" smtClean="0"/>
              <a:t>2/23/24</a:t>
            </a:fld>
            <a:endParaRPr lang="en-US"/>
          </a:p>
        </p:txBody>
      </p:sp>
      <p:sp>
        <p:nvSpPr>
          <p:cNvPr id="5" name="Footer Placeholder 4">
            <a:extLst>
              <a:ext uri="{FF2B5EF4-FFF2-40B4-BE49-F238E27FC236}">
                <a16:creationId xmlns:a16="http://schemas.microsoft.com/office/drawing/2014/main" id="{F6BC48F2-EF5B-6BAE-FDF6-264ED34177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80FF1-70F3-4578-A371-276A4F9B04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C683E1-977A-6748-9805-98DDB1F1BB93}" type="slidenum">
              <a:rPr lang="en-US" smtClean="0"/>
              <a:t>‹#›</a:t>
            </a:fld>
            <a:endParaRPr lang="en-US"/>
          </a:p>
        </p:txBody>
      </p:sp>
    </p:spTree>
    <p:extLst>
      <p:ext uri="{BB962C8B-B14F-4D97-AF65-F5344CB8AC3E}">
        <p14:creationId xmlns:p14="http://schemas.microsoft.com/office/powerpoint/2010/main" val="2104644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13.svg"/><Relationship Id="rId5" Type="http://schemas.openxmlformats.org/officeDocument/2006/relationships/image" Target="../media/image28.png"/><Relationship Id="rId10" Type="http://schemas.openxmlformats.org/officeDocument/2006/relationships/image" Target="../media/image1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9E54-E7C9-249A-3E4A-DAF087E5120D}"/>
              </a:ext>
            </a:extLst>
          </p:cNvPr>
          <p:cNvSpPr>
            <a:spLocks noGrp="1"/>
          </p:cNvSpPr>
          <p:nvPr>
            <p:ph type="ctrTitle"/>
          </p:nvPr>
        </p:nvSpPr>
        <p:spPr/>
        <p:txBody>
          <a:bodyPr/>
          <a:lstStyle/>
          <a:p>
            <a:r>
              <a:rPr lang="en-US" dirty="0"/>
              <a:t>Inside the Machine</a:t>
            </a:r>
          </a:p>
        </p:txBody>
      </p:sp>
      <p:sp>
        <p:nvSpPr>
          <p:cNvPr id="3" name="Subtitle 2">
            <a:extLst>
              <a:ext uri="{FF2B5EF4-FFF2-40B4-BE49-F238E27FC236}">
                <a16:creationId xmlns:a16="http://schemas.microsoft.com/office/drawing/2014/main" id="{38F9B5F4-D00D-0422-A241-A1C0DD1D5958}"/>
              </a:ext>
            </a:extLst>
          </p:cNvPr>
          <p:cNvSpPr>
            <a:spLocks noGrp="1"/>
          </p:cNvSpPr>
          <p:nvPr>
            <p:ph type="subTitle" idx="1"/>
          </p:nvPr>
        </p:nvSpPr>
        <p:spPr/>
        <p:txBody>
          <a:bodyPr/>
          <a:lstStyle/>
          <a:p>
            <a:r>
              <a:rPr lang="en-US" dirty="0" err="1"/>
              <a:t>Amod</a:t>
            </a:r>
            <a:r>
              <a:rPr lang="en-US" dirty="0"/>
              <a:t> Malviya</a:t>
            </a:r>
          </a:p>
        </p:txBody>
      </p:sp>
      <p:pic>
        <p:nvPicPr>
          <p:cNvPr id="6" name="Picture 5" descr="A qr code on a white background&#10;&#10;Description automatically generated">
            <a:extLst>
              <a:ext uri="{FF2B5EF4-FFF2-40B4-BE49-F238E27FC236}">
                <a16:creationId xmlns:a16="http://schemas.microsoft.com/office/drawing/2014/main" id="{1206B692-70AD-BAAB-B23A-7E669022CE5A}"/>
              </a:ext>
            </a:extLst>
          </p:cNvPr>
          <p:cNvPicPr>
            <a:picLocks noChangeAspect="1"/>
          </p:cNvPicPr>
          <p:nvPr/>
        </p:nvPicPr>
        <p:blipFill>
          <a:blip r:embed="rId3"/>
          <a:stretch>
            <a:fillRect/>
          </a:stretch>
        </p:blipFill>
        <p:spPr>
          <a:xfrm>
            <a:off x="5086350" y="4077970"/>
            <a:ext cx="2019300" cy="1993900"/>
          </a:xfrm>
          <a:prstGeom prst="rect">
            <a:avLst/>
          </a:prstGeom>
        </p:spPr>
      </p:pic>
    </p:spTree>
    <p:extLst>
      <p:ext uri="{BB962C8B-B14F-4D97-AF65-F5344CB8AC3E}">
        <p14:creationId xmlns:p14="http://schemas.microsoft.com/office/powerpoint/2010/main" val="224096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BB14-43B1-DFB0-C1AF-2408D8DB70C2}"/>
              </a:ext>
            </a:extLst>
          </p:cNvPr>
          <p:cNvSpPr>
            <a:spLocks noGrp="1"/>
          </p:cNvSpPr>
          <p:nvPr>
            <p:ph type="title"/>
          </p:nvPr>
        </p:nvSpPr>
        <p:spPr>
          <a:xfrm>
            <a:off x="919548" y="2766218"/>
            <a:ext cx="10352903" cy="1325563"/>
          </a:xfrm>
        </p:spPr>
        <p:txBody>
          <a:bodyPr/>
          <a:lstStyle/>
          <a:p>
            <a:pPr algn="ctr"/>
            <a:r>
              <a:rPr lang="en-US" dirty="0"/>
              <a:t>Computer Performance is mostly architecting Compute, Memory, I/O &amp; Connectivity</a:t>
            </a:r>
          </a:p>
        </p:txBody>
      </p:sp>
      <p:grpSp>
        <p:nvGrpSpPr>
          <p:cNvPr id="10" name="Group 9">
            <a:extLst>
              <a:ext uri="{FF2B5EF4-FFF2-40B4-BE49-F238E27FC236}">
                <a16:creationId xmlns:a16="http://schemas.microsoft.com/office/drawing/2014/main" id="{9F4AE9F6-BD5F-3E41-6125-44F11A5AEEEE}"/>
              </a:ext>
            </a:extLst>
          </p:cNvPr>
          <p:cNvGrpSpPr/>
          <p:nvPr/>
        </p:nvGrpSpPr>
        <p:grpSpPr>
          <a:xfrm>
            <a:off x="919548" y="1196558"/>
            <a:ext cx="2404420" cy="2028556"/>
            <a:chOff x="919548" y="1196558"/>
            <a:chExt cx="2404420" cy="2028556"/>
          </a:xfrm>
        </p:grpSpPr>
        <p:cxnSp>
          <p:nvCxnSpPr>
            <p:cNvPr id="8" name="Straight Connector 7">
              <a:extLst>
                <a:ext uri="{FF2B5EF4-FFF2-40B4-BE49-F238E27FC236}">
                  <a16:creationId xmlns:a16="http://schemas.microsoft.com/office/drawing/2014/main" id="{CFD776E7-DD58-4782-A4D4-C7A4CEE9F5EA}"/>
                </a:ext>
              </a:extLst>
            </p:cNvPr>
            <p:cNvCxnSpPr/>
            <p:nvPr/>
          </p:nvCxnSpPr>
          <p:spPr>
            <a:xfrm flipV="1">
              <a:off x="919548" y="3064476"/>
              <a:ext cx="2404420" cy="1606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F43BB0-FA03-82FE-9974-2C2871B41A71}"/>
                </a:ext>
              </a:extLst>
            </p:cNvPr>
            <p:cNvSpPr txBox="1"/>
            <p:nvPr/>
          </p:nvSpPr>
          <p:spPr>
            <a:xfrm>
              <a:off x="1352035" y="1196558"/>
              <a:ext cx="1796261" cy="1569660"/>
            </a:xfrm>
            <a:prstGeom prst="rect">
              <a:avLst/>
            </a:prstGeom>
            <a:noFill/>
          </p:spPr>
          <p:txBody>
            <a:bodyPr wrap="none" rtlCol="0">
              <a:spAutoFit/>
            </a:bodyPr>
            <a:lstStyle/>
            <a:p>
              <a:pPr algn="ctr"/>
              <a:r>
                <a:rPr lang="en-US" sz="3200" dirty="0">
                  <a:latin typeface="+mj-lt"/>
                </a:rPr>
                <a:t>Hardware</a:t>
              </a:r>
            </a:p>
            <a:p>
              <a:pPr algn="ctr"/>
              <a:r>
                <a:rPr lang="en-US" sz="3200" b="1" dirty="0">
                  <a:solidFill>
                    <a:schemeClr val="accent1">
                      <a:lumMod val="75000"/>
                    </a:schemeClr>
                  </a:solidFill>
                  <a:latin typeface="+mj-lt"/>
                </a:rPr>
                <a:t>AND</a:t>
              </a:r>
            </a:p>
            <a:p>
              <a:pPr algn="ctr"/>
              <a:r>
                <a:rPr lang="en-US" sz="3200" dirty="0">
                  <a:latin typeface="+mj-lt"/>
                </a:rPr>
                <a:t>Software</a:t>
              </a:r>
            </a:p>
          </p:txBody>
        </p:sp>
      </p:grpSp>
      <p:cxnSp>
        <p:nvCxnSpPr>
          <p:cNvPr id="3" name="Straight Connector 2">
            <a:extLst>
              <a:ext uri="{FF2B5EF4-FFF2-40B4-BE49-F238E27FC236}">
                <a16:creationId xmlns:a16="http://schemas.microsoft.com/office/drawing/2014/main" id="{20218F43-B0D8-A266-31EF-BCCBAF086B67}"/>
              </a:ext>
            </a:extLst>
          </p:cNvPr>
          <p:cNvCxnSpPr>
            <a:cxnSpLocks/>
          </p:cNvCxnSpPr>
          <p:nvPr/>
        </p:nvCxnSpPr>
        <p:spPr>
          <a:xfrm>
            <a:off x="1590597" y="3744098"/>
            <a:ext cx="901080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4F55720-89A3-4CC4-161A-A5E307A10511}"/>
              </a:ext>
            </a:extLst>
          </p:cNvPr>
          <p:cNvSpPr txBox="1"/>
          <p:nvPr/>
        </p:nvSpPr>
        <p:spPr>
          <a:xfrm>
            <a:off x="5325035" y="4091781"/>
            <a:ext cx="3896836" cy="584775"/>
          </a:xfrm>
          <a:prstGeom prst="rect">
            <a:avLst/>
          </a:prstGeom>
          <a:noFill/>
        </p:spPr>
        <p:txBody>
          <a:bodyPr wrap="none" rtlCol="0">
            <a:spAutoFit/>
          </a:bodyPr>
          <a:lstStyle/>
          <a:p>
            <a:r>
              <a:rPr lang="en-US" sz="3200" dirty="0">
                <a:latin typeface="+mj-lt"/>
              </a:rPr>
              <a:t>Latency &amp; Throughput</a:t>
            </a:r>
          </a:p>
        </p:txBody>
      </p:sp>
      <p:cxnSp>
        <p:nvCxnSpPr>
          <p:cNvPr id="5" name="Straight Connector 4">
            <a:extLst>
              <a:ext uri="{FF2B5EF4-FFF2-40B4-BE49-F238E27FC236}">
                <a16:creationId xmlns:a16="http://schemas.microsoft.com/office/drawing/2014/main" id="{0F523004-9EA6-5F16-EA06-799ACC1ABBAE}"/>
              </a:ext>
            </a:extLst>
          </p:cNvPr>
          <p:cNvCxnSpPr/>
          <p:nvPr/>
        </p:nvCxnSpPr>
        <p:spPr>
          <a:xfrm flipV="1">
            <a:off x="6817451" y="4303849"/>
            <a:ext cx="2404420" cy="16063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0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ok-Stall" descr="Chef male with solid fill">
            <a:extLst>
              <a:ext uri="{FF2B5EF4-FFF2-40B4-BE49-F238E27FC236}">
                <a16:creationId xmlns:a16="http://schemas.microsoft.com/office/drawing/2014/main" id="{93C7BE8C-6C69-28A7-59B1-B6A7FAA00A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3918" y="1721656"/>
            <a:ext cx="914400" cy="914400"/>
          </a:xfrm>
          <a:prstGeom prst="rect">
            <a:avLst/>
          </a:prstGeom>
        </p:spPr>
      </p:pic>
      <p:grpSp>
        <p:nvGrpSpPr>
          <p:cNvPr id="16" name="Stall">
            <a:extLst>
              <a:ext uri="{FF2B5EF4-FFF2-40B4-BE49-F238E27FC236}">
                <a16:creationId xmlns:a16="http://schemas.microsoft.com/office/drawing/2014/main" id="{9D5672E6-7D64-D88A-CBCE-2E8009E21E9D}"/>
              </a:ext>
            </a:extLst>
          </p:cNvPr>
          <p:cNvGrpSpPr/>
          <p:nvPr/>
        </p:nvGrpSpPr>
        <p:grpSpPr>
          <a:xfrm>
            <a:off x="3777483" y="625037"/>
            <a:ext cx="3114261" cy="3114261"/>
            <a:chOff x="4154556" y="1152938"/>
            <a:chExt cx="3114261" cy="3114261"/>
          </a:xfrm>
        </p:grpSpPr>
        <p:pic>
          <p:nvPicPr>
            <p:cNvPr id="5" name="Graphic 4" descr="Kiosk outline">
              <a:extLst>
                <a:ext uri="{FF2B5EF4-FFF2-40B4-BE49-F238E27FC236}">
                  <a16:creationId xmlns:a16="http://schemas.microsoft.com/office/drawing/2014/main" id="{C072BDCB-48EC-4ED0-10A3-8AC74EBCAA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4556" y="1152938"/>
              <a:ext cx="3114261" cy="3114261"/>
            </a:xfrm>
            <a:prstGeom prst="rect">
              <a:avLst/>
            </a:prstGeom>
          </p:spPr>
        </p:pic>
        <p:pic>
          <p:nvPicPr>
            <p:cNvPr id="1028" name="Picture 4" descr="Poori Recipe | How to Make Puri - Indian Veggie Delight">
              <a:extLst>
                <a:ext uri="{FF2B5EF4-FFF2-40B4-BE49-F238E27FC236}">
                  <a16:creationId xmlns:a16="http://schemas.microsoft.com/office/drawing/2014/main" id="{15AC2309-7469-1184-622A-0A242FF8CD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452" y="3163957"/>
              <a:ext cx="629478" cy="62947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Stove" descr="Wok Icon Images – Browse 6,766 Stock Photos, Vectors, and Video | Adobe  Stock">
            <a:extLst>
              <a:ext uri="{FF2B5EF4-FFF2-40B4-BE49-F238E27FC236}">
                <a16:creationId xmlns:a16="http://schemas.microsoft.com/office/drawing/2014/main" id="{3981C917-B1A2-4209-59C7-AEB5829A69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5164" y="1237274"/>
            <a:ext cx="1414946" cy="941582"/>
          </a:xfrm>
          <a:prstGeom prst="rect">
            <a:avLst/>
          </a:prstGeom>
          <a:noFill/>
          <a:extLst>
            <a:ext uri="{909E8E84-426E-40DD-AFC4-6F175D3DCCD1}">
              <a14:hiddenFill xmlns:a14="http://schemas.microsoft.com/office/drawing/2010/main">
                <a:solidFill>
                  <a:srgbClr val="FFFFFF"/>
                </a:solidFill>
              </a14:hiddenFill>
            </a:ext>
          </a:extLst>
        </p:spPr>
      </p:pic>
      <p:pic>
        <p:nvPicPr>
          <p:cNvPr id="15" name="Customer 1" descr="Woman outline">
            <a:extLst>
              <a:ext uri="{FF2B5EF4-FFF2-40B4-BE49-F238E27FC236}">
                <a16:creationId xmlns:a16="http://schemas.microsoft.com/office/drawing/2014/main" id="{ED467EDC-12F0-2B96-D366-76891777EF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3578" y="2056342"/>
            <a:ext cx="1788905" cy="1788905"/>
          </a:xfrm>
          <a:prstGeom prst="rect">
            <a:avLst/>
          </a:prstGeom>
        </p:spPr>
      </p:pic>
      <p:pic>
        <p:nvPicPr>
          <p:cNvPr id="18" name="Customer 2" descr="Man outline">
            <a:extLst>
              <a:ext uri="{FF2B5EF4-FFF2-40B4-BE49-F238E27FC236}">
                <a16:creationId xmlns:a16="http://schemas.microsoft.com/office/drawing/2014/main" id="{BE50AED8-69AD-30C3-C362-C9B6F7C071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28249" y="1978553"/>
            <a:ext cx="1866694" cy="1866694"/>
          </a:xfrm>
          <a:prstGeom prst="rect">
            <a:avLst/>
          </a:prstGeom>
        </p:spPr>
      </p:pic>
      <p:pic>
        <p:nvPicPr>
          <p:cNvPr id="19" name="Cook-Stove" descr="Chef male with solid fill">
            <a:extLst>
              <a:ext uri="{FF2B5EF4-FFF2-40B4-BE49-F238E27FC236}">
                <a16:creationId xmlns:a16="http://schemas.microsoft.com/office/drawing/2014/main" id="{E88631FC-3368-FE64-FF22-2327FFB55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509" y="1264456"/>
            <a:ext cx="914400" cy="914400"/>
          </a:xfrm>
          <a:prstGeom prst="rect">
            <a:avLst/>
          </a:prstGeom>
        </p:spPr>
      </p:pic>
      <p:sp>
        <p:nvSpPr>
          <p:cNvPr id="25" name="TextBox 24">
            <a:extLst>
              <a:ext uri="{FF2B5EF4-FFF2-40B4-BE49-F238E27FC236}">
                <a16:creationId xmlns:a16="http://schemas.microsoft.com/office/drawing/2014/main" id="{37CFABF8-48EF-A038-8E0E-4BAD31CFFCBB}"/>
              </a:ext>
            </a:extLst>
          </p:cNvPr>
          <p:cNvSpPr txBox="1"/>
          <p:nvPr/>
        </p:nvSpPr>
        <p:spPr>
          <a:xfrm>
            <a:off x="8557929" y="895124"/>
            <a:ext cx="1388009" cy="369332"/>
          </a:xfrm>
          <a:prstGeom prst="rect">
            <a:avLst/>
          </a:prstGeom>
          <a:noFill/>
        </p:spPr>
        <p:txBody>
          <a:bodyPr wrap="none" rtlCol="0">
            <a:spAutoFit/>
          </a:bodyPr>
          <a:lstStyle/>
          <a:p>
            <a:pPr algn="ctr"/>
            <a:r>
              <a:rPr lang="en-US" dirty="0"/>
              <a:t>5 pooris max</a:t>
            </a:r>
          </a:p>
        </p:txBody>
      </p:sp>
      <p:sp>
        <p:nvSpPr>
          <p:cNvPr id="26" name="TextBox 25">
            <a:extLst>
              <a:ext uri="{FF2B5EF4-FFF2-40B4-BE49-F238E27FC236}">
                <a16:creationId xmlns:a16="http://schemas.microsoft.com/office/drawing/2014/main" id="{95F17E44-8DEF-166C-5DA4-DBBC9698D6BE}"/>
              </a:ext>
            </a:extLst>
          </p:cNvPr>
          <p:cNvSpPr txBox="1"/>
          <p:nvPr/>
        </p:nvSpPr>
        <p:spPr>
          <a:xfrm>
            <a:off x="9495423" y="4418671"/>
            <a:ext cx="1614545" cy="307777"/>
          </a:xfrm>
          <a:prstGeom prst="rect">
            <a:avLst/>
          </a:prstGeom>
          <a:noFill/>
        </p:spPr>
        <p:txBody>
          <a:bodyPr wrap="none" rtlCol="0">
            <a:spAutoFit/>
          </a:bodyPr>
          <a:lstStyle/>
          <a:p>
            <a:r>
              <a:rPr lang="en-US" sz="1400" dirty="0"/>
              <a:t>(</a:t>
            </a:r>
            <a:r>
              <a:rPr lang="en-US" sz="1400" b="1" dirty="0">
                <a:solidFill>
                  <a:schemeClr val="accent6">
                    <a:lumMod val="75000"/>
                  </a:schemeClr>
                </a:solidFill>
              </a:rPr>
              <a:t>bandwidth</a:t>
            </a:r>
            <a:r>
              <a:rPr lang="en-US" sz="1400" dirty="0"/>
              <a:t>: 5ppm)</a:t>
            </a:r>
          </a:p>
        </p:txBody>
      </p:sp>
      <p:sp>
        <p:nvSpPr>
          <p:cNvPr id="27" name="TextBox 26">
            <a:extLst>
              <a:ext uri="{FF2B5EF4-FFF2-40B4-BE49-F238E27FC236}">
                <a16:creationId xmlns:a16="http://schemas.microsoft.com/office/drawing/2014/main" id="{E267BE6B-D5BB-7428-5CF1-E4C1504F0BBF}"/>
              </a:ext>
            </a:extLst>
          </p:cNvPr>
          <p:cNvSpPr txBox="1"/>
          <p:nvPr/>
        </p:nvSpPr>
        <p:spPr>
          <a:xfrm>
            <a:off x="699779" y="505630"/>
            <a:ext cx="3416000" cy="400110"/>
          </a:xfrm>
          <a:prstGeom prst="rect">
            <a:avLst/>
          </a:prstGeom>
          <a:noFill/>
        </p:spPr>
        <p:txBody>
          <a:bodyPr wrap="none" rtlCol="0">
            <a:spAutoFit/>
          </a:bodyPr>
          <a:lstStyle/>
          <a:p>
            <a:pPr algn="ctr"/>
            <a:r>
              <a:rPr lang="en-US" sz="2000" b="1" dirty="0">
                <a:solidFill>
                  <a:srgbClr val="FF0000"/>
                </a:solidFill>
              </a:rPr>
              <a:t>Throughput helps hide latency</a:t>
            </a:r>
          </a:p>
        </p:txBody>
      </p:sp>
      <p:sp>
        <p:nvSpPr>
          <p:cNvPr id="2" name="TextBox 1">
            <a:extLst>
              <a:ext uri="{FF2B5EF4-FFF2-40B4-BE49-F238E27FC236}">
                <a16:creationId xmlns:a16="http://schemas.microsoft.com/office/drawing/2014/main" id="{51A4EA62-6197-9B41-16AE-FF7AAB0AAB68}"/>
              </a:ext>
            </a:extLst>
          </p:cNvPr>
          <p:cNvSpPr txBox="1"/>
          <p:nvPr/>
        </p:nvSpPr>
        <p:spPr>
          <a:xfrm>
            <a:off x="2203261" y="4033288"/>
            <a:ext cx="1303818" cy="369332"/>
          </a:xfrm>
          <a:prstGeom prst="rect">
            <a:avLst/>
          </a:prstGeom>
          <a:noFill/>
        </p:spPr>
        <p:txBody>
          <a:bodyPr wrap="none" rtlCol="0">
            <a:spAutoFit/>
          </a:bodyPr>
          <a:lstStyle/>
          <a:p>
            <a:r>
              <a:rPr lang="en-US" dirty="0"/>
              <a:t>Latency</a:t>
            </a:r>
            <a:r>
              <a:rPr lang="en-US" sz="1200" dirty="0"/>
              <a:t>/order</a:t>
            </a:r>
          </a:p>
        </p:txBody>
      </p:sp>
      <p:sp>
        <p:nvSpPr>
          <p:cNvPr id="3" name="TextBox 2">
            <a:extLst>
              <a:ext uri="{FF2B5EF4-FFF2-40B4-BE49-F238E27FC236}">
                <a16:creationId xmlns:a16="http://schemas.microsoft.com/office/drawing/2014/main" id="{0D57ED52-6802-2D19-6CAC-13082102E540}"/>
              </a:ext>
            </a:extLst>
          </p:cNvPr>
          <p:cNvSpPr txBox="1"/>
          <p:nvPr/>
        </p:nvSpPr>
        <p:spPr>
          <a:xfrm>
            <a:off x="3696170" y="4033288"/>
            <a:ext cx="1290225" cy="369332"/>
          </a:xfrm>
          <a:prstGeom prst="rect">
            <a:avLst/>
          </a:prstGeom>
          <a:noFill/>
        </p:spPr>
        <p:txBody>
          <a:bodyPr wrap="none" rtlCol="0">
            <a:spAutoFit/>
          </a:bodyPr>
          <a:lstStyle/>
          <a:p>
            <a:r>
              <a:rPr lang="en-US" dirty="0"/>
              <a:t>Throughput</a:t>
            </a:r>
          </a:p>
        </p:txBody>
      </p:sp>
      <p:sp>
        <p:nvSpPr>
          <p:cNvPr id="4" name="TextBox 3">
            <a:extLst>
              <a:ext uri="{FF2B5EF4-FFF2-40B4-BE49-F238E27FC236}">
                <a16:creationId xmlns:a16="http://schemas.microsoft.com/office/drawing/2014/main" id="{37E3C01C-5B0B-D7CB-AFCA-28B91261AB07}"/>
              </a:ext>
            </a:extLst>
          </p:cNvPr>
          <p:cNvSpPr txBox="1"/>
          <p:nvPr/>
        </p:nvSpPr>
        <p:spPr>
          <a:xfrm>
            <a:off x="2720325" y="4412604"/>
            <a:ext cx="458780" cy="307777"/>
          </a:xfrm>
          <a:prstGeom prst="rect">
            <a:avLst/>
          </a:prstGeom>
          <a:noFill/>
        </p:spPr>
        <p:txBody>
          <a:bodyPr wrap="none" rtlCol="0">
            <a:spAutoFit/>
          </a:bodyPr>
          <a:lstStyle/>
          <a:p>
            <a:pPr algn="ctr"/>
            <a:r>
              <a:rPr lang="en-US" sz="1400" dirty="0"/>
              <a:t>1 m</a:t>
            </a:r>
          </a:p>
        </p:txBody>
      </p:sp>
      <p:sp>
        <p:nvSpPr>
          <p:cNvPr id="6" name="TextBox 5">
            <a:extLst>
              <a:ext uri="{FF2B5EF4-FFF2-40B4-BE49-F238E27FC236}">
                <a16:creationId xmlns:a16="http://schemas.microsoft.com/office/drawing/2014/main" id="{51F14E08-F3B7-E90E-55AB-6392773F3BD8}"/>
              </a:ext>
            </a:extLst>
          </p:cNvPr>
          <p:cNvSpPr txBox="1"/>
          <p:nvPr/>
        </p:nvSpPr>
        <p:spPr>
          <a:xfrm>
            <a:off x="5658215" y="4040452"/>
            <a:ext cx="1205908" cy="369332"/>
          </a:xfrm>
          <a:prstGeom prst="rect">
            <a:avLst/>
          </a:prstGeom>
          <a:noFill/>
        </p:spPr>
        <p:txBody>
          <a:bodyPr wrap="none" rtlCol="0">
            <a:spAutoFit/>
          </a:bodyPr>
          <a:lstStyle/>
          <a:p>
            <a:r>
              <a:rPr lang="en-US" dirty="0" err="1"/>
              <a:t>AvgLat</a:t>
            </a:r>
            <a:r>
              <a:rPr lang="en-US" sz="1200" dirty="0"/>
              <a:t>/order</a:t>
            </a:r>
          </a:p>
        </p:txBody>
      </p:sp>
      <p:sp>
        <p:nvSpPr>
          <p:cNvPr id="7" name="TextBox 6">
            <a:extLst>
              <a:ext uri="{FF2B5EF4-FFF2-40B4-BE49-F238E27FC236}">
                <a16:creationId xmlns:a16="http://schemas.microsoft.com/office/drawing/2014/main" id="{7D5C007A-784D-5BC6-E634-D17F6CC3D49B}"/>
              </a:ext>
            </a:extLst>
          </p:cNvPr>
          <p:cNvSpPr txBox="1"/>
          <p:nvPr/>
        </p:nvSpPr>
        <p:spPr>
          <a:xfrm>
            <a:off x="7151124" y="4040452"/>
            <a:ext cx="1290225" cy="369332"/>
          </a:xfrm>
          <a:prstGeom prst="rect">
            <a:avLst/>
          </a:prstGeom>
          <a:noFill/>
        </p:spPr>
        <p:txBody>
          <a:bodyPr wrap="none" rtlCol="0">
            <a:spAutoFit/>
          </a:bodyPr>
          <a:lstStyle/>
          <a:p>
            <a:r>
              <a:rPr lang="en-US" dirty="0"/>
              <a:t>Throughput</a:t>
            </a:r>
          </a:p>
        </p:txBody>
      </p:sp>
      <p:sp>
        <p:nvSpPr>
          <p:cNvPr id="8" name="TextBox 7">
            <a:extLst>
              <a:ext uri="{FF2B5EF4-FFF2-40B4-BE49-F238E27FC236}">
                <a16:creationId xmlns:a16="http://schemas.microsoft.com/office/drawing/2014/main" id="{B37C13EB-7EEF-B3BD-FFC6-35946336303B}"/>
              </a:ext>
            </a:extLst>
          </p:cNvPr>
          <p:cNvSpPr txBox="1"/>
          <p:nvPr/>
        </p:nvSpPr>
        <p:spPr>
          <a:xfrm>
            <a:off x="4017315" y="4412603"/>
            <a:ext cx="647934" cy="307777"/>
          </a:xfrm>
          <a:prstGeom prst="rect">
            <a:avLst/>
          </a:prstGeom>
          <a:noFill/>
        </p:spPr>
        <p:txBody>
          <a:bodyPr wrap="none" rtlCol="0">
            <a:spAutoFit/>
          </a:bodyPr>
          <a:lstStyle/>
          <a:p>
            <a:pPr algn="ctr"/>
            <a:r>
              <a:rPr lang="en-US" sz="1400" dirty="0"/>
              <a:t>2 ppm</a:t>
            </a:r>
          </a:p>
        </p:txBody>
      </p:sp>
      <p:sp>
        <p:nvSpPr>
          <p:cNvPr id="9" name="TextBox 8">
            <a:extLst>
              <a:ext uri="{FF2B5EF4-FFF2-40B4-BE49-F238E27FC236}">
                <a16:creationId xmlns:a16="http://schemas.microsoft.com/office/drawing/2014/main" id="{3DFD8EF0-3BA7-54F9-E4A3-B16547861BB4}"/>
              </a:ext>
            </a:extLst>
          </p:cNvPr>
          <p:cNvSpPr txBox="1"/>
          <p:nvPr/>
        </p:nvSpPr>
        <p:spPr>
          <a:xfrm>
            <a:off x="6130218" y="4409785"/>
            <a:ext cx="458780" cy="307777"/>
          </a:xfrm>
          <a:prstGeom prst="rect">
            <a:avLst/>
          </a:prstGeom>
          <a:noFill/>
        </p:spPr>
        <p:txBody>
          <a:bodyPr wrap="none" rtlCol="0">
            <a:spAutoFit/>
          </a:bodyPr>
          <a:lstStyle/>
          <a:p>
            <a:pPr algn="ctr"/>
            <a:r>
              <a:rPr lang="en-US" sz="1400" dirty="0"/>
              <a:t>1 m</a:t>
            </a:r>
          </a:p>
        </p:txBody>
      </p:sp>
      <p:sp>
        <p:nvSpPr>
          <p:cNvPr id="10" name="TextBox 9">
            <a:extLst>
              <a:ext uri="{FF2B5EF4-FFF2-40B4-BE49-F238E27FC236}">
                <a16:creationId xmlns:a16="http://schemas.microsoft.com/office/drawing/2014/main" id="{19618C43-6A27-E7D6-E65C-DDCD6571A147}"/>
              </a:ext>
            </a:extLst>
          </p:cNvPr>
          <p:cNvSpPr txBox="1"/>
          <p:nvPr/>
        </p:nvSpPr>
        <p:spPr>
          <a:xfrm>
            <a:off x="7427208" y="4409784"/>
            <a:ext cx="647934" cy="307777"/>
          </a:xfrm>
          <a:prstGeom prst="rect">
            <a:avLst/>
          </a:prstGeom>
          <a:noFill/>
        </p:spPr>
        <p:txBody>
          <a:bodyPr wrap="none" rtlCol="0">
            <a:spAutoFit/>
          </a:bodyPr>
          <a:lstStyle/>
          <a:p>
            <a:pPr algn="ctr"/>
            <a:r>
              <a:rPr lang="en-US" sz="1400" dirty="0"/>
              <a:t>2 ppm</a:t>
            </a:r>
          </a:p>
        </p:txBody>
      </p:sp>
      <p:sp>
        <p:nvSpPr>
          <p:cNvPr id="12" name="TextBox 11">
            <a:extLst>
              <a:ext uri="{FF2B5EF4-FFF2-40B4-BE49-F238E27FC236}">
                <a16:creationId xmlns:a16="http://schemas.microsoft.com/office/drawing/2014/main" id="{6811C791-0062-30CF-5948-31E1872DBD07}"/>
              </a:ext>
            </a:extLst>
          </p:cNvPr>
          <p:cNvSpPr txBox="1"/>
          <p:nvPr/>
        </p:nvSpPr>
        <p:spPr>
          <a:xfrm>
            <a:off x="1243015" y="4412603"/>
            <a:ext cx="276038" cy="307777"/>
          </a:xfrm>
          <a:prstGeom prst="rect">
            <a:avLst/>
          </a:prstGeom>
          <a:noFill/>
        </p:spPr>
        <p:txBody>
          <a:bodyPr wrap="none" rtlCol="0">
            <a:spAutoFit/>
          </a:bodyPr>
          <a:lstStyle/>
          <a:p>
            <a:pPr algn="ctr"/>
            <a:r>
              <a:rPr lang="en-US" sz="1400" dirty="0"/>
              <a:t>2</a:t>
            </a:r>
          </a:p>
        </p:txBody>
      </p:sp>
      <p:sp>
        <p:nvSpPr>
          <p:cNvPr id="17" name="TextBox 16">
            <a:extLst>
              <a:ext uri="{FF2B5EF4-FFF2-40B4-BE49-F238E27FC236}">
                <a16:creationId xmlns:a16="http://schemas.microsoft.com/office/drawing/2014/main" id="{F858CA8F-5614-08B9-3AF9-D2E1AFAFBBEF}"/>
              </a:ext>
            </a:extLst>
          </p:cNvPr>
          <p:cNvSpPr txBox="1"/>
          <p:nvPr/>
        </p:nvSpPr>
        <p:spPr>
          <a:xfrm>
            <a:off x="871632" y="4043271"/>
            <a:ext cx="1294842" cy="369332"/>
          </a:xfrm>
          <a:prstGeom prst="rect">
            <a:avLst/>
          </a:prstGeom>
          <a:noFill/>
        </p:spPr>
        <p:txBody>
          <a:bodyPr wrap="none" rtlCol="0">
            <a:spAutoFit/>
          </a:bodyPr>
          <a:lstStyle/>
          <a:p>
            <a:r>
              <a:rPr lang="en-US" dirty="0"/>
              <a:t>Orders </a:t>
            </a:r>
            <a:r>
              <a:rPr lang="en-US" sz="1200" dirty="0"/>
              <a:t>(poori)</a:t>
            </a:r>
          </a:p>
        </p:txBody>
      </p:sp>
      <p:cxnSp>
        <p:nvCxnSpPr>
          <p:cNvPr id="34" name="Straight Connector 33">
            <a:extLst>
              <a:ext uri="{FF2B5EF4-FFF2-40B4-BE49-F238E27FC236}">
                <a16:creationId xmlns:a16="http://schemas.microsoft.com/office/drawing/2014/main" id="{3C018F93-DDC5-CB00-EE0F-A00E6AAC8AA1}"/>
              </a:ext>
            </a:extLst>
          </p:cNvPr>
          <p:cNvCxnSpPr>
            <a:cxnSpLocks/>
          </p:cNvCxnSpPr>
          <p:nvPr/>
        </p:nvCxnSpPr>
        <p:spPr>
          <a:xfrm>
            <a:off x="707010" y="4412603"/>
            <a:ext cx="1000183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179A2F1-AC79-98EB-66C2-542018D48375}"/>
              </a:ext>
            </a:extLst>
          </p:cNvPr>
          <p:cNvCxnSpPr>
            <a:cxnSpLocks/>
          </p:cNvCxnSpPr>
          <p:nvPr/>
        </p:nvCxnSpPr>
        <p:spPr>
          <a:xfrm>
            <a:off x="2166474" y="3930977"/>
            <a:ext cx="0" cy="196837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E3F7A1F-134A-A843-6837-0EEB0EB828FD}"/>
              </a:ext>
            </a:extLst>
          </p:cNvPr>
          <p:cNvCxnSpPr>
            <a:cxnSpLocks/>
          </p:cNvCxnSpPr>
          <p:nvPr/>
        </p:nvCxnSpPr>
        <p:spPr>
          <a:xfrm>
            <a:off x="5439147" y="3930977"/>
            <a:ext cx="0" cy="196837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D38EE7-5B35-1FA6-96FC-F59FF44614F5}"/>
              </a:ext>
            </a:extLst>
          </p:cNvPr>
          <p:cNvSpPr txBox="1"/>
          <p:nvPr/>
        </p:nvSpPr>
        <p:spPr>
          <a:xfrm>
            <a:off x="3066182" y="3735282"/>
            <a:ext cx="1093569" cy="369332"/>
          </a:xfrm>
          <a:prstGeom prst="rect">
            <a:avLst/>
          </a:prstGeom>
          <a:noFill/>
        </p:spPr>
        <p:txBody>
          <a:bodyPr wrap="none" rtlCol="0">
            <a:spAutoFit/>
          </a:bodyPr>
          <a:lstStyle/>
          <a:p>
            <a:r>
              <a:rPr lang="en-US" dirty="0"/>
              <a:t>Customer</a:t>
            </a:r>
          </a:p>
        </p:txBody>
      </p:sp>
      <p:sp>
        <p:nvSpPr>
          <p:cNvPr id="39" name="TextBox 38">
            <a:extLst>
              <a:ext uri="{FF2B5EF4-FFF2-40B4-BE49-F238E27FC236}">
                <a16:creationId xmlns:a16="http://schemas.microsoft.com/office/drawing/2014/main" id="{FF189B6B-1F32-1656-2A65-78400E80F639}"/>
              </a:ext>
            </a:extLst>
          </p:cNvPr>
          <p:cNvSpPr txBox="1"/>
          <p:nvPr/>
        </p:nvSpPr>
        <p:spPr>
          <a:xfrm>
            <a:off x="6785424" y="3732675"/>
            <a:ext cx="580993" cy="369332"/>
          </a:xfrm>
          <a:prstGeom prst="rect">
            <a:avLst/>
          </a:prstGeom>
          <a:noFill/>
        </p:spPr>
        <p:txBody>
          <a:bodyPr wrap="none" rtlCol="0">
            <a:spAutoFit/>
          </a:bodyPr>
          <a:lstStyle/>
          <a:p>
            <a:r>
              <a:rPr lang="en-US" dirty="0"/>
              <a:t>Stall</a:t>
            </a:r>
          </a:p>
        </p:txBody>
      </p:sp>
      <p:sp>
        <p:nvSpPr>
          <p:cNvPr id="44" name="TextBox 43">
            <a:extLst>
              <a:ext uri="{FF2B5EF4-FFF2-40B4-BE49-F238E27FC236}">
                <a16:creationId xmlns:a16="http://schemas.microsoft.com/office/drawing/2014/main" id="{984C6012-89B6-5222-FFE6-94679D932C10}"/>
              </a:ext>
            </a:extLst>
          </p:cNvPr>
          <p:cNvSpPr txBox="1"/>
          <p:nvPr/>
        </p:nvSpPr>
        <p:spPr>
          <a:xfrm>
            <a:off x="8660909" y="4040452"/>
            <a:ext cx="1137299" cy="369332"/>
          </a:xfrm>
          <a:prstGeom prst="rect">
            <a:avLst/>
          </a:prstGeom>
          <a:noFill/>
        </p:spPr>
        <p:txBody>
          <a:bodyPr wrap="none" rtlCol="0">
            <a:spAutoFit/>
          </a:bodyPr>
          <a:lstStyle/>
          <a:p>
            <a:r>
              <a:rPr lang="en-US" dirty="0"/>
              <a:t>Utilization</a:t>
            </a:r>
          </a:p>
        </p:txBody>
      </p:sp>
      <p:sp>
        <p:nvSpPr>
          <p:cNvPr id="45" name="TextBox 44">
            <a:extLst>
              <a:ext uri="{FF2B5EF4-FFF2-40B4-BE49-F238E27FC236}">
                <a16:creationId xmlns:a16="http://schemas.microsoft.com/office/drawing/2014/main" id="{E8707859-32F8-9D25-8ECF-0231CDDA7207}"/>
              </a:ext>
            </a:extLst>
          </p:cNvPr>
          <p:cNvSpPr txBox="1"/>
          <p:nvPr/>
        </p:nvSpPr>
        <p:spPr>
          <a:xfrm>
            <a:off x="9013134" y="4409784"/>
            <a:ext cx="495650" cy="307777"/>
          </a:xfrm>
          <a:prstGeom prst="rect">
            <a:avLst/>
          </a:prstGeom>
          <a:noFill/>
        </p:spPr>
        <p:txBody>
          <a:bodyPr wrap="none" rtlCol="0">
            <a:spAutoFit/>
          </a:bodyPr>
          <a:lstStyle/>
          <a:p>
            <a:pPr algn="ctr"/>
            <a:r>
              <a:rPr lang="en-US" sz="1400" dirty="0"/>
              <a:t>40%</a:t>
            </a:r>
          </a:p>
        </p:txBody>
      </p:sp>
      <p:sp>
        <p:nvSpPr>
          <p:cNvPr id="53" name="TextBox 52">
            <a:extLst>
              <a:ext uri="{FF2B5EF4-FFF2-40B4-BE49-F238E27FC236}">
                <a16:creationId xmlns:a16="http://schemas.microsoft.com/office/drawing/2014/main" id="{4FC66022-E0CC-3C0A-A08D-DBDB0D2D66CE}"/>
              </a:ext>
            </a:extLst>
          </p:cNvPr>
          <p:cNvSpPr txBox="1"/>
          <p:nvPr/>
        </p:nvSpPr>
        <p:spPr>
          <a:xfrm>
            <a:off x="2553256" y="4749944"/>
            <a:ext cx="777778" cy="307777"/>
          </a:xfrm>
          <a:prstGeom prst="rect">
            <a:avLst/>
          </a:prstGeom>
          <a:noFill/>
        </p:spPr>
        <p:txBody>
          <a:bodyPr wrap="none" rtlCol="0">
            <a:spAutoFit/>
          </a:bodyPr>
          <a:lstStyle/>
          <a:p>
            <a:pPr algn="ctr"/>
            <a:r>
              <a:rPr lang="en-US" sz="1400" dirty="0"/>
              <a:t>1 m, 2m</a:t>
            </a:r>
          </a:p>
        </p:txBody>
      </p:sp>
      <p:sp>
        <p:nvSpPr>
          <p:cNvPr id="54" name="TextBox 53">
            <a:extLst>
              <a:ext uri="{FF2B5EF4-FFF2-40B4-BE49-F238E27FC236}">
                <a16:creationId xmlns:a16="http://schemas.microsoft.com/office/drawing/2014/main" id="{91E27FF1-CBCB-E842-A7A9-AE8952D68978}"/>
              </a:ext>
            </a:extLst>
          </p:cNvPr>
          <p:cNvSpPr txBox="1"/>
          <p:nvPr/>
        </p:nvSpPr>
        <p:spPr>
          <a:xfrm>
            <a:off x="3735633" y="4749943"/>
            <a:ext cx="1196161" cy="307777"/>
          </a:xfrm>
          <a:prstGeom prst="rect">
            <a:avLst/>
          </a:prstGeom>
          <a:noFill/>
        </p:spPr>
        <p:txBody>
          <a:bodyPr wrap="none" rtlCol="0">
            <a:spAutoFit/>
          </a:bodyPr>
          <a:lstStyle/>
          <a:p>
            <a:pPr algn="ctr"/>
            <a:r>
              <a:rPr lang="en-US" sz="1400" dirty="0"/>
              <a:t>2 ppm, 3 ppm</a:t>
            </a:r>
          </a:p>
        </p:txBody>
      </p:sp>
      <p:sp>
        <p:nvSpPr>
          <p:cNvPr id="55" name="TextBox 54">
            <a:extLst>
              <a:ext uri="{FF2B5EF4-FFF2-40B4-BE49-F238E27FC236}">
                <a16:creationId xmlns:a16="http://schemas.microsoft.com/office/drawing/2014/main" id="{6BFC6232-BCFD-C5DB-41B8-6BE03282B64D}"/>
              </a:ext>
            </a:extLst>
          </p:cNvPr>
          <p:cNvSpPr txBox="1"/>
          <p:nvPr/>
        </p:nvSpPr>
        <p:spPr>
          <a:xfrm>
            <a:off x="6054520" y="4747125"/>
            <a:ext cx="595036" cy="307777"/>
          </a:xfrm>
          <a:prstGeom prst="rect">
            <a:avLst/>
          </a:prstGeom>
          <a:noFill/>
        </p:spPr>
        <p:txBody>
          <a:bodyPr wrap="none" rtlCol="0">
            <a:spAutoFit/>
          </a:bodyPr>
          <a:lstStyle/>
          <a:p>
            <a:pPr algn="ctr"/>
            <a:r>
              <a:rPr lang="en-US" sz="1400" dirty="0"/>
              <a:t>1.5 m</a:t>
            </a:r>
          </a:p>
        </p:txBody>
      </p:sp>
      <p:sp>
        <p:nvSpPr>
          <p:cNvPr id="56" name="TextBox 55">
            <a:extLst>
              <a:ext uri="{FF2B5EF4-FFF2-40B4-BE49-F238E27FC236}">
                <a16:creationId xmlns:a16="http://schemas.microsoft.com/office/drawing/2014/main" id="{1164002F-0E78-692A-A2E6-3A0D5C9525AF}"/>
              </a:ext>
            </a:extLst>
          </p:cNvPr>
          <p:cNvSpPr txBox="1"/>
          <p:nvPr/>
        </p:nvSpPr>
        <p:spPr>
          <a:xfrm>
            <a:off x="7351511" y="4747124"/>
            <a:ext cx="784189" cy="307777"/>
          </a:xfrm>
          <a:prstGeom prst="rect">
            <a:avLst/>
          </a:prstGeom>
          <a:noFill/>
        </p:spPr>
        <p:txBody>
          <a:bodyPr wrap="none" rtlCol="0">
            <a:spAutoFit/>
          </a:bodyPr>
          <a:lstStyle/>
          <a:p>
            <a:pPr algn="ctr"/>
            <a:r>
              <a:rPr lang="en-US" sz="1400" dirty="0"/>
              <a:t>2.5 ppm</a:t>
            </a:r>
          </a:p>
        </p:txBody>
      </p:sp>
      <p:sp>
        <p:nvSpPr>
          <p:cNvPr id="57" name="TextBox 56">
            <a:extLst>
              <a:ext uri="{FF2B5EF4-FFF2-40B4-BE49-F238E27FC236}">
                <a16:creationId xmlns:a16="http://schemas.microsoft.com/office/drawing/2014/main" id="{3E531863-6731-E4A3-D941-1CA08CEC2F95}"/>
              </a:ext>
            </a:extLst>
          </p:cNvPr>
          <p:cNvSpPr txBox="1"/>
          <p:nvPr/>
        </p:nvSpPr>
        <p:spPr>
          <a:xfrm>
            <a:off x="1079746" y="4747123"/>
            <a:ext cx="276037" cy="307777"/>
          </a:xfrm>
          <a:prstGeom prst="rect">
            <a:avLst/>
          </a:prstGeom>
          <a:noFill/>
        </p:spPr>
        <p:txBody>
          <a:bodyPr wrap="none" rtlCol="0">
            <a:spAutoFit/>
          </a:bodyPr>
          <a:lstStyle/>
          <a:p>
            <a:pPr algn="ctr"/>
            <a:r>
              <a:rPr lang="en-US" sz="1400" dirty="0"/>
              <a:t>2</a:t>
            </a:r>
          </a:p>
        </p:txBody>
      </p:sp>
      <p:sp>
        <p:nvSpPr>
          <p:cNvPr id="58" name="TextBox 57">
            <a:extLst>
              <a:ext uri="{FF2B5EF4-FFF2-40B4-BE49-F238E27FC236}">
                <a16:creationId xmlns:a16="http://schemas.microsoft.com/office/drawing/2014/main" id="{AB7C8BAC-CC44-2F63-C5A6-5E6CA52761FC}"/>
              </a:ext>
            </a:extLst>
          </p:cNvPr>
          <p:cNvSpPr txBox="1"/>
          <p:nvPr/>
        </p:nvSpPr>
        <p:spPr>
          <a:xfrm>
            <a:off x="9005564" y="4747124"/>
            <a:ext cx="495650" cy="307777"/>
          </a:xfrm>
          <a:prstGeom prst="rect">
            <a:avLst/>
          </a:prstGeom>
          <a:noFill/>
        </p:spPr>
        <p:txBody>
          <a:bodyPr wrap="none" rtlCol="0">
            <a:spAutoFit/>
          </a:bodyPr>
          <a:lstStyle/>
          <a:p>
            <a:pPr algn="ctr"/>
            <a:r>
              <a:rPr lang="en-US" sz="1400" dirty="0"/>
              <a:t>50%</a:t>
            </a:r>
          </a:p>
        </p:txBody>
      </p:sp>
      <p:sp>
        <p:nvSpPr>
          <p:cNvPr id="59" name="TextBox 58">
            <a:extLst>
              <a:ext uri="{FF2B5EF4-FFF2-40B4-BE49-F238E27FC236}">
                <a16:creationId xmlns:a16="http://schemas.microsoft.com/office/drawing/2014/main" id="{88ABC1B6-A276-2E23-49E2-297D462EE00B}"/>
              </a:ext>
            </a:extLst>
          </p:cNvPr>
          <p:cNvSpPr txBox="1"/>
          <p:nvPr/>
        </p:nvSpPr>
        <p:spPr>
          <a:xfrm>
            <a:off x="6884814" y="2261859"/>
            <a:ext cx="3552190" cy="707886"/>
          </a:xfrm>
          <a:prstGeom prst="rect">
            <a:avLst/>
          </a:prstGeom>
          <a:noFill/>
        </p:spPr>
        <p:txBody>
          <a:bodyPr wrap="none" rtlCol="0">
            <a:spAutoFit/>
          </a:bodyPr>
          <a:lstStyle/>
          <a:p>
            <a:pPr algn="ctr"/>
            <a:r>
              <a:rPr lang="en-US" sz="2000" b="1" dirty="0">
                <a:solidFill>
                  <a:srgbClr val="FF0000"/>
                </a:solidFill>
              </a:rPr>
              <a:t>Throughput’s only purpose is to</a:t>
            </a:r>
          </a:p>
          <a:p>
            <a:pPr algn="ctr"/>
            <a:r>
              <a:rPr lang="en-US" sz="2000" b="1" dirty="0">
                <a:solidFill>
                  <a:srgbClr val="FF0000"/>
                </a:solidFill>
              </a:rPr>
              <a:t>hide latency</a:t>
            </a:r>
          </a:p>
        </p:txBody>
      </p:sp>
      <p:sp>
        <p:nvSpPr>
          <p:cNvPr id="61" name="TextBox 60">
            <a:extLst>
              <a:ext uri="{FF2B5EF4-FFF2-40B4-BE49-F238E27FC236}">
                <a16:creationId xmlns:a16="http://schemas.microsoft.com/office/drawing/2014/main" id="{A4AF22B5-5211-3614-41B4-AB073A40E7C9}"/>
              </a:ext>
            </a:extLst>
          </p:cNvPr>
          <p:cNvSpPr txBox="1"/>
          <p:nvPr/>
        </p:nvSpPr>
        <p:spPr>
          <a:xfrm>
            <a:off x="1058207" y="996859"/>
            <a:ext cx="2796664" cy="400110"/>
          </a:xfrm>
          <a:prstGeom prst="rect">
            <a:avLst/>
          </a:prstGeom>
          <a:noFill/>
        </p:spPr>
        <p:txBody>
          <a:bodyPr wrap="none" rtlCol="0">
            <a:spAutoFit/>
          </a:bodyPr>
          <a:lstStyle/>
          <a:p>
            <a:pPr algn="ctr"/>
            <a:r>
              <a:rPr lang="en-US" sz="2000" b="1" dirty="0">
                <a:solidFill>
                  <a:srgbClr val="FF0000"/>
                </a:solidFill>
              </a:rPr>
              <a:t>only if designed to do so</a:t>
            </a:r>
          </a:p>
        </p:txBody>
      </p:sp>
      <p:sp>
        <p:nvSpPr>
          <p:cNvPr id="62" name="TextBox 61">
            <a:extLst>
              <a:ext uri="{FF2B5EF4-FFF2-40B4-BE49-F238E27FC236}">
                <a16:creationId xmlns:a16="http://schemas.microsoft.com/office/drawing/2014/main" id="{2C27B192-45B2-0D4C-3E4F-73D50A7452A3}"/>
              </a:ext>
            </a:extLst>
          </p:cNvPr>
          <p:cNvSpPr txBox="1"/>
          <p:nvPr/>
        </p:nvSpPr>
        <p:spPr>
          <a:xfrm>
            <a:off x="8639592" y="1914831"/>
            <a:ext cx="1517660" cy="369332"/>
          </a:xfrm>
          <a:prstGeom prst="rect">
            <a:avLst/>
          </a:prstGeom>
          <a:noFill/>
        </p:spPr>
        <p:txBody>
          <a:bodyPr wrap="none" rtlCol="0">
            <a:spAutoFit/>
          </a:bodyPr>
          <a:lstStyle/>
          <a:p>
            <a:r>
              <a:rPr lang="en-US" dirty="0"/>
              <a:t>1 min fry-time</a:t>
            </a:r>
          </a:p>
        </p:txBody>
      </p:sp>
      <p:sp>
        <p:nvSpPr>
          <p:cNvPr id="1024" name="TextBox 1023">
            <a:extLst>
              <a:ext uri="{FF2B5EF4-FFF2-40B4-BE49-F238E27FC236}">
                <a16:creationId xmlns:a16="http://schemas.microsoft.com/office/drawing/2014/main" id="{04DAEF51-BE7B-A976-1CDD-E96FEE7D0668}"/>
              </a:ext>
            </a:extLst>
          </p:cNvPr>
          <p:cNvSpPr txBox="1"/>
          <p:nvPr/>
        </p:nvSpPr>
        <p:spPr>
          <a:xfrm>
            <a:off x="1222369" y="4749943"/>
            <a:ext cx="405880" cy="307777"/>
          </a:xfrm>
          <a:prstGeom prst="rect">
            <a:avLst/>
          </a:prstGeom>
          <a:noFill/>
        </p:spPr>
        <p:txBody>
          <a:bodyPr wrap="none" rtlCol="0">
            <a:spAutoFit/>
          </a:bodyPr>
          <a:lstStyle/>
          <a:p>
            <a:pPr algn="ctr"/>
            <a:r>
              <a:rPr lang="en-US" sz="1400" dirty="0"/>
              <a:t>+ 3</a:t>
            </a:r>
          </a:p>
        </p:txBody>
      </p:sp>
      <p:sp>
        <p:nvSpPr>
          <p:cNvPr id="1025" name="TextBox 1024">
            <a:extLst>
              <a:ext uri="{FF2B5EF4-FFF2-40B4-BE49-F238E27FC236}">
                <a16:creationId xmlns:a16="http://schemas.microsoft.com/office/drawing/2014/main" id="{D0DAB129-7ACE-15B1-DA90-35571BCBB34F}"/>
              </a:ext>
            </a:extLst>
          </p:cNvPr>
          <p:cNvSpPr txBox="1"/>
          <p:nvPr/>
        </p:nvSpPr>
        <p:spPr>
          <a:xfrm>
            <a:off x="2529332" y="5068545"/>
            <a:ext cx="817853" cy="307777"/>
          </a:xfrm>
          <a:prstGeom prst="rect">
            <a:avLst/>
          </a:prstGeom>
          <a:noFill/>
        </p:spPr>
        <p:txBody>
          <a:bodyPr wrap="none" rtlCol="0">
            <a:spAutoFit/>
          </a:bodyPr>
          <a:lstStyle/>
          <a:p>
            <a:pPr algn="ctr"/>
            <a:r>
              <a:rPr lang="en-US" sz="1400" dirty="0"/>
              <a:t>1 m, 1 m</a:t>
            </a:r>
          </a:p>
        </p:txBody>
      </p:sp>
      <p:sp>
        <p:nvSpPr>
          <p:cNvPr id="1026" name="TextBox 1025">
            <a:extLst>
              <a:ext uri="{FF2B5EF4-FFF2-40B4-BE49-F238E27FC236}">
                <a16:creationId xmlns:a16="http://schemas.microsoft.com/office/drawing/2014/main" id="{275EBD37-5F6D-E1E3-AC33-1F0C52B5ADA5}"/>
              </a:ext>
            </a:extLst>
          </p:cNvPr>
          <p:cNvSpPr txBox="1"/>
          <p:nvPr/>
        </p:nvSpPr>
        <p:spPr>
          <a:xfrm>
            <a:off x="3731745" y="5068544"/>
            <a:ext cx="1196161" cy="307777"/>
          </a:xfrm>
          <a:prstGeom prst="rect">
            <a:avLst/>
          </a:prstGeom>
          <a:noFill/>
        </p:spPr>
        <p:txBody>
          <a:bodyPr wrap="none" rtlCol="0">
            <a:spAutoFit/>
          </a:bodyPr>
          <a:lstStyle/>
          <a:p>
            <a:pPr algn="ctr"/>
            <a:r>
              <a:rPr lang="en-US" sz="1400" dirty="0"/>
              <a:t>2 ppm, 3 ppm</a:t>
            </a:r>
          </a:p>
        </p:txBody>
      </p:sp>
      <p:sp>
        <p:nvSpPr>
          <p:cNvPr id="1027" name="TextBox 1026">
            <a:extLst>
              <a:ext uri="{FF2B5EF4-FFF2-40B4-BE49-F238E27FC236}">
                <a16:creationId xmlns:a16="http://schemas.microsoft.com/office/drawing/2014/main" id="{853C499E-43E0-7165-C4A7-5C266F0E01C9}"/>
              </a:ext>
            </a:extLst>
          </p:cNvPr>
          <p:cNvSpPr txBox="1"/>
          <p:nvPr/>
        </p:nvSpPr>
        <p:spPr>
          <a:xfrm>
            <a:off x="6118761" y="5065726"/>
            <a:ext cx="458780" cy="307777"/>
          </a:xfrm>
          <a:prstGeom prst="rect">
            <a:avLst/>
          </a:prstGeom>
          <a:noFill/>
        </p:spPr>
        <p:txBody>
          <a:bodyPr wrap="none" rtlCol="0">
            <a:spAutoFit/>
          </a:bodyPr>
          <a:lstStyle/>
          <a:p>
            <a:pPr algn="ctr"/>
            <a:r>
              <a:rPr lang="en-US" sz="1400" dirty="0"/>
              <a:t>1 m</a:t>
            </a:r>
          </a:p>
        </p:txBody>
      </p:sp>
      <p:sp>
        <p:nvSpPr>
          <p:cNvPr id="1029" name="TextBox 1028">
            <a:extLst>
              <a:ext uri="{FF2B5EF4-FFF2-40B4-BE49-F238E27FC236}">
                <a16:creationId xmlns:a16="http://schemas.microsoft.com/office/drawing/2014/main" id="{E67C1560-4243-9C76-6E05-362A1EB5F59C}"/>
              </a:ext>
            </a:extLst>
          </p:cNvPr>
          <p:cNvSpPr txBox="1"/>
          <p:nvPr/>
        </p:nvSpPr>
        <p:spPr>
          <a:xfrm>
            <a:off x="7415751" y="5065725"/>
            <a:ext cx="647934" cy="307777"/>
          </a:xfrm>
          <a:prstGeom prst="rect">
            <a:avLst/>
          </a:prstGeom>
          <a:noFill/>
        </p:spPr>
        <p:txBody>
          <a:bodyPr wrap="none" rtlCol="0">
            <a:spAutoFit/>
          </a:bodyPr>
          <a:lstStyle/>
          <a:p>
            <a:pPr algn="ctr"/>
            <a:r>
              <a:rPr lang="en-US" sz="1400" dirty="0"/>
              <a:t>5 ppm</a:t>
            </a:r>
          </a:p>
        </p:txBody>
      </p:sp>
      <p:sp>
        <p:nvSpPr>
          <p:cNvPr id="1032" name="TextBox 1031">
            <a:extLst>
              <a:ext uri="{FF2B5EF4-FFF2-40B4-BE49-F238E27FC236}">
                <a16:creationId xmlns:a16="http://schemas.microsoft.com/office/drawing/2014/main" id="{064EE132-D650-753C-88AC-EEB3AF3008D5}"/>
              </a:ext>
            </a:extLst>
          </p:cNvPr>
          <p:cNvSpPr txBox="1"/>
          <p:nvPr/>
        </p:nvSpPr>
        <p:spPr>
          <a:xfrm>
            <a:off x="8955992" y="5065725"/>
            <a:ext cx="587020" cy="307777"/>
          </a:xfrm>
          <a:prstGeom prst="rect">
            <a:avLst/>
          </a:prstGeom>
          <a:noFill/>
        </p:spPr>
        <p:txBody>
          <a:bodyPr wrap="none" rtlCol="0">
            <a:spAutoFit/>
          </a:bodyPr>
          <a:lstStyle/>
          <a:p>
            <a:pPr algn="ctr"/>
            <a:r>
              <a:rPr lang="en-US" sz="1400" dirty="0"/>
              <a:t>100%</a:t>
            </a:r>
          </a:p>
        </p:txBody>
      </p:sp>
      <p:sp>
        <p:nvSpPr>
          <p:cNvPr id="1033" name="TextBox 1032">
            <a:extLst>
              <a:ext uri="{FF2B5EF4-FFF2-40B4-BE49-F238E27FC236}">
                <a16:creationId xmlns:a16="http://schemas.microsoft.com/office/drawing/2014/main" id="{50E199D6-6DA7-5A19-C5B0-4891E33F7816}"/>
              </a:ext>
            </a:extLst>
          </p:cNvPr>
          <p:cNvSpPr txBox="1"/>
          <p:nvPr/>
        </p:nvSpPr>
        <p:spPr>
          <a:xfrm>
            <a:off x="1090043" y="5056807"/>
            <a:ext cx="276037" cy="307777"/>
          </a:xfrm>
          <a:prstGeom prst="rect">
            <a:avLst/>
          </a:prstGeom>
          <a:noFill/>
        </p:spPr>
        <p:txBody>
          <a:bodyPr wrap="none" rtlCol="0">
            <a:spAutoFit/>
          </a:bodyPr>
          <a:lstStyle/>
          <a:p>
            <a:pPr algn="ctr"/>
            <a:r>
              <a:rPr lang="en-US" sz="1400" dirty="0"/>
              <a:t>2</a:t>
            </a:r>
          </a:p>
        </p:txBody>
      </p:sp>
      <p:sp>
        <p:nvSpPr>
          <p:cNvPr id="1034" name="TextBox 1033">
            <a:extLst>
              <a:ext uri="{FF2B5EF4-FFF2-40B4-BE49-F238E27FC236}">
                <a16:creationId xmlns:a16="http://schemas.microsoft.com/office/drawing/2014/main" id="{AE0F0B2F-4ACA-6A80-AEBF-8881DBF1514A}"/>
              </a:ext>
            </a:extLst>
          </p:cNvPr>
          <p:cNvSpPr txBox="1"/>
          <p:nvPr/>
        </p:nvSpPr>
        <p:spPr>
          <a:xfrm>
            <a:off x="1232666" y="5059627"/>
            <a:ext cx="405880" cy="307777"/>
          </a:xfrm>
          <a:prstGeom prst="rect">
            <a:avLst/>
          </a:prstGeom>
          <a:noFill/>
        </p:spPr>
        <p:txBody>
          <a:bodyPr wrap="none" rtlCol="0">
            <a:spAutoFit/>
          </a:bodyPr>
          <a:lstStyle/>
          <a:p>
            <a:pPr algn="ctr"/>
            <a:r>
              <a:rPr lang="en-US" sz="1400" dirty="0"/>
              <a:t>+ 3</a:t>
            </a:r>
          </a:p>
        </p:txBody>
      </p:sp>
      <p:sp>
        <p:nvSpPr>
          <p:cNvPr id="1035" name="TextBox 1034">
            <a:extLst>
              <a:ext uri="{FF2B5EF4-FFF2-40B4-BE49-F238E27FC236}">
                <a16:creationId xmlns:a16="http://schemas.microsoft.com/office/drawing/2014/main" id="{33FFB575-717D-58FD-5A53-1559F2F8F1E4}"/>
              </a:ext>
            </a:extLst>
          </p:cNvPr>
          <p:cNvSpPr txBox="1"/>
          <p:nvPr/>
        </p:nvSpPr>
        <p:spPr>
          <a:xfrm>
            <a:off x="2790453" y="5402375"/>
            <a:ext cx="268022" cy="307777"/>
          </a:xfrm>
          <a:prstGeom prst="rect">
            <a:avLst/>
          </a:prstGeom>
          <a:noFill/>
        </p:spPr>
        <p:txBody>
          <a:bodyPr wrap="none" rtlCol="0">
            <a:spAutoFit/>
          </a:bodyPr>
          <a:lstStyle/>
          <a:p>
            <a:pPr algn="ctr"/>
            <a:r>
              <a:rPr lang="en-US" sz="1400" dirty="0"/>
              <a:t>?</a:t>
            </a:r>
          </a:p>
        </p:txBody>
      </p:sp>
      <p:sp>
        <p:nvSpPr>
          <p:cNvPr id="1036" name="TextBox 1035">
            <a:extLst>
              <a:ext uri="{FF2B5EF4-FFF2-40B4-BE49-F238E27FC236}">
                <a16:creationId xmlns:a16="http://schemas.microsoft.com/office/drawing/2014/main" id="{A0FF030F-6A04-BED8-F0C4-BD0562B792D8}"/>
              </a:ext>
            </a:extLst>
          </p:cNvPr>
          <p:cNvSpPr txBox="1"/>
          <p:nvPr/>
        </p:nvSpPr>
        <p:spPr>
          <a:xfrm>
            <a:off x="4182020" y="5402374"/>
            <a:ext cx="268022" cy="307777"/>
          </a:xfrm>
          <a:prstGeom prst="rect">
            <a:avLst/>
          </a:prstGeom>
          <a:noFill/>
        </p:spPr>
        <p:txBody>
          <a:bodyPr wrap="none" rtlCol="0">
            <a:spAutoFit/>
          </a:bodyPr>
          <a:lstStyle/>
          <a:p>
            <a:pPr algn="ctr"/>
            <a:r>
              <a:rPr lang="en-US" sz="1400" dirty="0"/>
              <a:t>?</a:t>
            </a:r>
          </a:p>
        </p:txBody>
      </p:sp>
      <p:sp>
        <p:nvSpPr>
          <p:cNvPr id="1037" name="TextBox 1036">
            <a:extLst>
              <a:ext uri="{FF2B5EF4-FFF2-40B4-BE49-F238E27FC236}">
                <a16:creationId xmlns:a16="http://schemas.microsoft.com/office/drawing/2014/main" id="{1912F02E-3C26-40BE-609F-AE51FF7BC184}"/>
              </a:ext>
            </a:extLst>
          </p:cNvPr>
          <p:cNvSpPr txBox="1"/>
          <p:nvPr/>
        </p:nvSpPr>
        <p:spPr>
          <a:xfrm>
            <a:off x="6200346" y="5399556"/>
            <a:ext cx="268022" cy="307777"/>
          </a:xfrm>
          <a:prstGeom prst="rect">
            <a:avLst/>
          </a:prstGeom>
          <a:noFill/>
        </p:spPr>
        <p:txBody>
          <a:bodyPr wrap="none" rtlCol="0">
            <a:spAutoFit/>
          </a:bodyPr>
          <a:lstStyle/>
          <a:p>
            <a:pPr algn="ctr"/>
            <a:r>
              <a:rPr lang="en-US" sz="1400" dirty="0"/>
              <a:t>?</a:t>
            </a:r>
          </a:p>
        </p:txBody>
      </p:sp>
      <p:sp>
        <p:nvSpPr>
          <p:cNvPr id="1038" name="TextBox 1037">
            <a:extLst>
              <a:ext uri="{FF2B5EF4-FFF2-40B4-BE49-F238E27FC236}">
                <a16:creationId xmlns:a16="http://schemas.microsoft.com/office/drawing/2014/main" id="{B84F65FB-ACF6-378C-92D7-DC8901DF1F6B}"/>
              </a:ext>
            </a:extLst>
          </p:cNvPr>
          <p:cNvSpPr txBox="1"/>
          <p:nvPr/>
        </p:nvSpPr>
        <p:spPr>
          <a:xfrm>
            <a:off x="7591913" y="5399555"/>
            <a:ext cx="268022" cy="307777"/>
          </a:xfrm>
          <a:prstGeom prst="rect">
            <a:avLst/>
          </a:prstGeom>
          <a:noFill/>
        </p:spPr>
        <p:txBody>
          <a:bodyPr wrap="none" rtlCol="0">
            <a:spAutoFit/>
          </a:bodyPr>
          <a:lstStyle/>
          <a:p>
            <a:pPr algn="ctr"/>
            <a:r>
              <a:rPr lang="en-US" sz="1400" dirty="0"/>
              <a:t>?</a:t>
            </a:r>
          </a:p>
        </p:txBody>
      </p:sp>
      <p:sp>
        <p:nvSpPr>
          <p:cNvPr id="1039" name="TextBox 1038">
            <a:extLst>
              <a:ext uri="{FF2B5EF4-FFF2-40B4-BE49-F238E27FC236}">
                <a16:creationId xmlns:a16="http://schemas.microsoft.com/office/drawing/2014/main" id="{2EAF1245-3F18-DA16-4DB4-3D2AB41594AD}"/>
              </a:ext>
            </a:extLst>
          </p:cNvPr>
          <p:cNvSpPr txBox="1"/>
          <p:nvPr/>
        </p:nvSpPr>
        <p:spPr>
          <a:xfrm>
            <a:off x="1041435" y="5402374"/>
            <a:ext cx="628698" cy="307777"/>
          </a:xfrm>
          <a:prstGeom prst="rect">
            <a:avLst/>
          </a:prstGeom>
          <a:noFill/>
        </p:spPr>
        <p:txBody>
          <a:bodyPr wrap="none" rtlCol="0">
            <a:spAutoFit/>
          </a:bodyPr>
          <a:lstStyle/>
          <a:p>
            <a:pPr algn="ctr"/>
            <a:r>
              <a:rPr lang="en-US" sz="1400" dirty="0"/>
              <a:t>7 + 10</a:t>
            </a:r>
          </a:p>
        </p:txBody>
      </p:sp>
      <p:sp>
        <p:nvSpPr>
          <p:cNvPr id="1040" name="TextBox 1039">
            <a:extLst>
              <a:ext uri="{FF2B5EF4-FFF2-40B4-BE49-F238E27FC236}">
                <a16:creationId xmlns:a16="http://schemas.microsoft.com/office/drawing/2014/main" id="{1F212A91-68FE-607B-2960-CBFAC7BB1D2A}"/>
              </a:ext>
            </a:extLst>
          </p:cNvPr>
          <p:cNvSpPr txBox="1"/>
          <p:nvPr/>
        </p:nvSpPr>
        <p:spPr>
          <a:xfrm>
            <a:off x="9101697" y="5399555"/>
            <a:ext cx="268022" cy="307777"/>
          </a:xfrm>
          <a:prstGeom prst="rect">
            <a:avLst/>
          </a:prstGeom>
          <a:noFill/>
        </p:spPr>
        <p:txBody>
          <a:bodyPr wrap="none" rtlCol="0">
            <a:spAutoFit/>
          </a:bodyPr>
          <a:lstStyle/>
          <a:p>
            <a:pPr algn="ctr"/>
            <a:r>
              <a:rPr lang="en-US" sz="1400" dirty="0"/>
              <a:t>?</a:t>
            </a:r>
          </a:p>
        </p:txBody>
      </p:sp>
    </p:spTree>
    <p:extLst>
      <p:ext uri="{BB962C8B-B14F-4D97-AF65-F5344CB8AC3E}">
        <p14:creationId xmlns:p14="http://schemas.microsoft.com/office/powerpoint/2010/main" val="390382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3"/>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3"/>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0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3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2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2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2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2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3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039"/>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03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3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3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3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 grpId="0"/>
      <p:bldP spid="3" grpId="0"/>
      <p:bldP spid="4" grpId="0"/>
      <p:bldP spid="6" grpId="0"/>
      <p:bldP spid="7" grpId="0"/>
      <p:bldP spid="8" grpId="0"/>
      <p:bldP spid="9" grpId="0"/>
      <p:bldP spid="10" grpId="0"/>
      <p:bldP spid="12" grpId="0"/>
      <p:bldP spid="17" grpId="0"/>
      <p:bldP spid="38" grpId="0"/>
      <p:bldP spid="38" grpId="1"/>
      <p:bldP spid="39" grpId="0"/>
      <p:bldP spid="44" grpId="0"/>
      <p:bldP spid="45" grpId="0"/>
      <p:bldP spid="53" grpId="0"/>
      <p:bldP spid="54" grpId="0"/>
      <p:bldP spid="55" grpId="0"/>
      <p:bldP spid="56" grpId="0"/>
      <p:bldP spid="57" grpId="0"/>
      <p:bldP spid="58" grpId="0"/>
      <p:bldP spid="59" grpId="0"/>
      <p:bldP spid="61" grpId="0"/>
      <p:bldP spid="62" grpId="0"/>
      <p:bldP spid="1024" grpId="0"/>
      <p:bldP spid="1025" grpId="0"/>
      <p:bldP spid="1026" grpId="0"/>
      <p:bldP spid="1027" grpId="0"/>
      <p:bldP spid="1029" grpId="0"/>
      <p:bldP spid="1032" grpId="0"/>
      <p:bldP spid="1033" grpId="0"/>
      <p:bldP spid="1034" grpId="0"/>
      <p:bldP spid="1035" grpId="0"/>
      <p:bldP spid="1036" grpId="0"/>
      <p:bldP spid="1037" grpId="0"/>
      <p:bldP spid="1038" grpId="0"/>
      <p:bldP spid="1039" grpId="0"/>
      <p:bldP spid="10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 name="Chipset trigger">
            <a:extLst>
              <a:ext uri="{FF2B5EF4-FFF2-40B4-BE49-F238E27FC236}">
                <a16:creationId xmlns:a16="http://schemas.microsoft.com/office/drawing/2014/main" id="{72A2FBD3-249E-1F99-2E13-E6D1FD71AA11}"/>
              </a:ext>
            </a:extLst>
          </p:cNvPr>
          <p:cNvSpPr/>
          <p:nvPr/>
        </p:nvSpPr>
        <p:spPr>
          <a:xfrm>
            <a:off x="5365111" y="3499191"/>
            <a:ext cx="1761180" cy="1430951"/>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DMI trigger">
            <a:extLst>
              <a:ext uri="{FF2B5EF4-FFF2-40B4-BE49-F238E27FC236}">
                <a16:creationId xmlns:a16="http://schemas.microsoft.com/office/drawing/2014/main" id="{624D9D14-9C09-4361-BB41-BAF709D69116}"/>
              </a:ext>
            </a:extLst>
          </p:cNvPr>
          <p:cNvSpPr/>
          <p:nvPr/>
        </p:nvSpPr>
        <p:spPr>
          <a:xfrm>
            <a:off x="6057017" y="1826033"/>
            <a:ext cx="483386" cy="2087881"/>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GPU trigger">
            <a:extLst>
              <a:ext uri="{FF2B5EF4-FFF2-40B4-BE49-F238E27FC236}">
                <a16:creationId xmlns:a16="http://schemas.microsoft.com/office/drawing/2014/main" id="{EA0E2C68-13AF-FE45-D90C-4A4EB289B05E}"/>
              </a:ext>
            </a:extLst>
          </p:cNvPr>
          <p:cNvSpPr/>
          <p:nvPr/>
        </p:nvSpPr>
        <p:spPr>
          <a:xfrm>
            <a:off x="3342812" y="1827769"/>
            <a:ext cx="2628949" cy="1495022"/>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3" name="Memory trigger">
            <a:extLst>
              <a:ext uri="{FF2B5EF4-FFF2-40B4-BE49-F238E27FC236}">
                <a16:creationId xmlns:a16="http://schemas.microsoft.com/office/drawing/2014/main" id="{77A0164E-FB11-8C87-DDB5-45F6F2A0E6EC}"/>
              </a:ext>
            </a:extLst>
          </p:cNvPr>
          <p:cNvSpPr/>
          <p:nvPr/>
        </p:nvSpPr>
        <p:spPr>
          <a:xfrm>
            <a:off x="6684225" y="632012"/>
            <a:ext cx="3163575" cy="1259556"/>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PCIe x16 Bus">
            <a:extLst>
              <a:ext uri="{FF2B5EF4-FFF2-40B4-BE49-F238E27FC236}">
                <a16:creationId xmlns:a16="http://schemas.microsoft.com/office/drawing/2014/main" id="{987009B8-21B0-AA62-AA2D-EA4E6A3A122E}"/>
              </a:ext>
            </a:extLst>
          </p:cNvPr>
          <p:cNvGrpSpPr/>
          <p:nvPr/>
        </p:nvGrpSpPr>
        <p:grpSpPr>
          <a:xfrm>
            <a:off x="3394671" y="1827769"/>
            <a:ext cx="2601099" cy="1073665"/>
            <a:chOff x="3284837" y="1878227"/>
            <a:chExt cx="2601099" cy="1073665"/>
          </a:xfrm>
        </p:grpSpPr>
        <p:cxnSp>
          <p:nvCxnSpPr>
            <p:cNvPr id="17" name="Straight Arrow Connector 16">
              <a:extLst>
                <a:ext uri="{FF2B5EF4-FFF2-40B4-BE49-F238E27FC236}">
                  <a16:creationId xmlns:a16="http://schemas.microsoft.com/office/drawing/2014/main" id="{4DA739F6-B381-BE2D-48AB-BA3C29807395}"/>
                </a:ext>
              </a:extLst>
            </p:cNvPr>
            <p:cNvCxnSpPr>
              <a:stCxn id="7" idx="3"/>
            </p:cNvCxnSpPr>
            <p:nvPr/>
          </p:nvCxnSpPr>
          <p:spPr>
            <a:xfrm flipV="1">
              <a:off x="3284837" y="2860932"/>
              <a:ext cx="2510482" cy="1"/>
            </a:xfrm>
            <a:prstGeom prst="straightConnector1">
              <a:avLst/>
            </a:prstGeom>
            <a:ln w="127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99364B-1D4D-6C46-D2F1-686C804F8682}"/>
                </a:ext>
              </a:extLst>
            </p:cNvPr>
            <p:cNvCxnSpPr/>
            <p:nvPr/>
          </p:nvCxnSpPr>
          <p:spPr>
            <a:xfrm flipV="1">
              <a:off x="5795319" y="1878227"/>
              <a:ext cx="0" cy="982705"/>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FF9EB3-E929-44D3-5669-5D0D224BEB73}"/>
                </a:ext>
              </a:extLst>
            </p:cNvPr>
            <p:cNvCxnSpPr>
              <a:cxnSpLocks/>
            </p:cNvCxnSpPr>
            <p:nvPr/>
          </p:nvCxnSpPr>
          <p:spPr>
            <a:xfrm>
              <a:off x="3284837" y="2799492"/>
              <a:ext cx="2411628" cy="0"/>
            </a:xfrm>
            <a:prstGeom prst="straightConnector1">
              <a:avLst/>
            </a:prstGeom>
            <a:ln w="127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DC70B7F-AA21-E55B-366E-EB2E159D219C}"/>
                </a:ext>
              </a:extLst>
            </p:cNvPr>
            <p:cNvCxnSpPr>
              <a:cxnSpLocks/>
            </p:cNvCxnSpPr>
            <p:nvPr/>
          </p:nvCxnSpPr>
          <p:spPr>
            <a:xfrm flipV="1">
              <a:off x="3284837" y="2935759"/>
              <a:ext cx="2596981" cy="16133"/>
            </a:xfrm>
            <a:prstGeom prst="straightConnector1">
              <a:avLst/>
            </a:prstGeom>
            <a:ln w="127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81D0470-EB3D-463A-076C-578BE92E7754}"/>
                </a:ext>
              </a:extLst>
            </p:cNvPr>
            <p:cNvCxnSpPr>
              <a:cxnSpLocks/>
            </p:cNvCxnSpPr>
            <p:nvPr/>
          </p:nvCxnSpPr>
          <p:spPr>
            <a:xfrm flipH="1" flipV="1">
              <a:off x="5696465" y="1878227"/>
              <a:ext cx="4119" cy="921265"/>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58460D3-1272-26B8-A330-FDA5E124956F}"/>
                </a:ext>
              </a:extLst>
            </p:cNvPr>
            <p:cNvCxnSpPr>
              <a:cxnSpLocks/>
            </p:cNvCxnSpPr>
            <p:nvPr/>
          </p:nvCxnSpPr>
          <p:spPr>
            <a:xfrm flipV="1">
              <a:off x="5881818" y="1878227"/>
              <a:ext cx="4118" cy="105753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Chipset PCIe Bus">
            <a:extLst>
              <a:ext uri="{FF2B5EF4-FFF2-40B4-BE49-F238E27FC236}">
                <a16:creationId xmlns:a16="http://schemas.microsoft.com/office/drawing/2014/main" id="{3FE6B8B6-85C0-045A-DF45-3C235C7FF983}"/>
              </a:ext>
            </a:extLst>
          </p:cNvPr>
          <p:cNvCxnSpPr>
            <a:stCxn id="2052" idx="3"/>
          </p:cNvCxnSpPr>
          <p:nvPr/>
        </p:nvCxnSpPr>
        <p:spPr>
          <a:xfrm flipV="1">
            <a:off x="3284838" y="4141916"/>
            <a:ext cx="2314922" cy="1"/>
          </a:xfrm>
          <a:prstGeom prst="straightConnector1">
            <a:avLst/>
          </a:prstGeom>
          <a:ln w="127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1" name="NVMe Bus">
            <a:extLst>
              <a:ext uri="{FF2B5EF4-FFF2-40B4-BE49-F238E27FC236}">
                <a16:creationId xmlns:a16="http://schemas.microsoft.com/office/drawing/2014/main" id="{B780A5E1-25BE-B1F0-77E4-9AA433DD94CD}"/>
              </a:ext>
            </a:extLst>
          </p:cNvPr>
          <p:cNvCxnSpPr/>
          <p:nvPr/>
        </p:nvCxnSpPr>
        <p:spPr>
          <a:xfrm flipV="1">
            <a:off x="6540403" y="4123722"/>
            <a:ext cx="2314922" cy="1"/>
          </a:xfrm>
          <a:prstGeom prst="straightConnector1">
            <a:avLst/>
          </a:prstGeom>
          <a:ln w="12700">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055" name="SATA Bus">
            <a:extLst>
              <a:ext uri="{FF2B5EF4-FFF2-40B4-BE49-F238E27FC236}">
                <a16:creationId xmlns:a16="http://schemas.microsoft.com/office/drawing/2014/main" id="{EE73984F-639B-EB8F-C34F-88DB752D936B}"/>
              </a:ext>
            </a:extLst>
          </p:cNvPr>
          <p:cNvGrpSpPr/>
          <p:nvPr/>
        </p:nvGrpSpPr>
        <p:grpSpPr>
          <a:xfrm>
            <a:off x="6301946" y="4624562"/>
            <a:ext cx="2553377" cy="410817"/>
            <a:chOff x="6301946" y="4624562"/>
            <a:chExt cx="2553377" cy="410817"/>
          </a:xfrm>
        </p:grpSpPr>
        <p:cxnSp>
          <p:nvCxnSpPr>
            <p:cNvPr id="58" name="Straight Arrow Connector 57">
              <a:extLst>
                <a:ext uri="{FF2B5EF4-FFF2-40B4-BE49-F238E27FC236}">
                  <a16:creationId xmlns:a16="http://schemas.microsoft.com/office/drawing/2014/main" id="{F4E76A6A-CFC8-C75C-E136-5E152BD6A0E2}"/>
                </a:ext>
              </a:extLst>
            </p:cNvPr>
            <p:cNvCxnSpPr>
              <a:cxnSpLocks/>
            </p:cNvCxnSpPr>
            <p:nvPr/>
          </p:nvCxnSpPr>
          <p:spPr>
            <a:xfrm flipV="1">
              <a:off x="6301946" y="5018994"/>
              <a:ext cx="2553377" cy="16385"/>
            </a:xfrm>
            <a:prstGeom prst="straightConnector1">
              <a:avLst/>
            </a:prstGeom>
            <a:ln w="12700">
              <a:solidFill>
                <a:schemeClr val="accent4">
                  <a:lumMod val="75000"/>
                </a:schemeClr>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F61B1293-E23C-D463-9DAE-47C7581656E5}"/>
                </a:ext>
              </a:extLst>
            </p:cNvPr>
            <p:cNvCxnSpPr>
              <a:cxnSpLocks/>
            </p:cNvCxnSpPr>
            <p:nvPr/>
          </p:nvCxnSpPr>
          <p:spPr>
            <a:xfrm flipV="1">
              <a:off x="6301946" y="4624562"/>
              <a:ext cx="0" cy="410817"/>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57" name="USB Bus">
            <a:extLst>
              <a:ext uri="{FF2B5EF4-FFF2-40B4-BE49-F238E27FC236}">
                <a16:creationId xmlns:a16="http://schemas.microsoft.com/office/drawing/2014/main" id="{5BF043F5-76E2-09F0-29F7-24CFEF8C5AF5}"/>
              </a:ext>
            </a:extLst>
          </p:cNvPr>
          <p:cNvGrpSpPr/>
          <p:nvPr/>
        </p:nvGrpSpPr>
        <p:grpSpPr>
          <a:xfrm>
            <a:off x="3035553" y="4616369"/>
            <a:ext cx="2869600" cy="411847"/>
            <a:chOff x="3035553" y="4616369"/>
            <a:chExt cx="2869600" cy="411847"/>
          </a:xfrm>
        </p:grpSpPr>
        <p:cxnSp>
          <p:nvCxnSpPr>
            <p:cNvPr id="52" name="Straight Arrow Connector 51">
              <a:extLst>
                <a:ext uri="{FF2B5EF4-FFF2-40B4-BE49-F238E27FC236}">
                  <a16:creationId xmlns:a16="http://schemas.microsoft.com/office/drawing/2014/main" id="{4243ADC4-CEF5-E31B-8B1E-8690D1DFB7AE}"/>
                </a:ext>
              </a:extLst>
            </p:cNvPr>
            <p:cNvCxnSpPr>
              <a:cxnSpLocks/>
            </p:cNvCxnSpPr>
            <p:nvPr/>
          </p:nvCxnSpPr>
          <p:spPr>
            <a:xfrm>
              <a:off x="3035553" y="5028216"/>
              <a:ext cx="2869600" cy="0"/>
            </a:xfrm>
            <a:prstGeom prst="straightConnector1">
              <a:avLst/>
            </a:prstGeom>
            <a:ln w="1270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2049" name="Straight Arrow Connector 2048">
              <a:extLst>
                <a:ext uri="{FF2B5EF4-FFF2-40B4-BE49-F238E27FC236}">
                  <a16:creationId xmlns:a16="http://schemas.microsoft.com/office/drawing/2014/main" id="{DC34E838-455E-3E36-4F5F-D9BBEE27BE18}"/>
                </a:ext>
              </a:extLst>
            </p:cNvPr>
            <p:cNvCxnSpPr>
              <a:cxnSpLocks/>
            </p:cNvCxnSpPr>
            <p:nvPr/>
          </p:nvCxnSpPr>
          <p:spPr>
            <a:xfrm flipV="1">
              <a:off x="5896915" y="4616369"/>
              <a:ext cx="0" cy="41081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58" name="Ethernet Bus">
            <a:extLst>
              <a:ext uri="{FF2B5EF4-FFF2-40B4-BE49-F238E27FC236}">
                <a16:creationId xmlns:a16="http://schemas.microsoft.com/office/drawing/2014/main" id="{C9970703-C158-6D57-4450-312AB5E67FDD}"/>
              </a:ext>
            </a:extLst>
          </p:cNvPr>
          <p:cNvGrpSpPr/>
          <p:nvPr/>
        </p:nvGrpSpPr>
        <p:grpSpPr>
          <a:xfrm>
            <a:off x="3035553" y="4624562"/>
            <a:ext cx="2956099" cy="1043518"/>
            <a:chOff x="3035553" y="4624562"/>
            <a:chExt cx="2956099" cy="1043518"/>
          </a:xfrm>
        </p:grpSpPr>
        <p:cxnSp>
          <p:nvCxnSpPr>
            <p:cNvPr id="55" name="Straight Arrow Connector 54">
              <a:extLst>
                <a:ext uri="{FF2B5EF4-FFF2-40B4-BE49-F238E27FC236}">
                  <a16:creationId xmlns:a16="http://schemas.microsoft.com/office/drawing/2014/main" id="{DD8C0A16-065B-1F05-3BE4-586990532E30}"/>
                </a:ext>
              </a:extLst>
            </p:cNvPr>
            <p:cNvCxnSpPr>
              <a:cxnSpLocks/>
            </p:cNvCxnSpPr>
            <p:nvPr/>
          </p:nvCxnSpPr>
          <p:spPr>
            <a:xfrm>
              <a:off x="3035553" y="5666648"/>
              <a:ext cx="2956099" cy="0"/>
            </a:xfrm>
            <a:prstGeom prst="straightConnector1">
              <a:avLst/>
            </a:prstGeom>
            <a:ln w="12700">
              <a:solidFill>
                <a:schemeClr val="accent1">
                  <a:lumMod val="75000"/>
                </a:schemeClr>
              </a:solidFill>
              <a:headEnd type="triangle"/>
              <a:tailEnd type="none"/>
            </a:ln>
          </p:spPr>
          <p:style>
            <a:lnRef idx="1">
              <a:schemeClr val="accent2"/>
            </a:lnRef>
            <a:fillRef idx="0">
              <a:schemeClr val="accent2"/>
            </a:fillRef>
            <a:effectRef idx="0">
              <a:schemeClr val="accent2"/>
            </a:effectRef>
            <a:fontRef idx="minor">
              <a:schemeClr val="tx1"/>
            </a:fontRef>
          </p:style>
        </p:cxnSp>
        <p:cxnSp>
          <p:nvCxnSpPr>
            <p:cNvPr id="2051" name="Straight Arrow Connector 2050">
              <a:extLst>
                <a:ext uri="{FF2B5EF4-FFF2-40B4-BE49-F238E27FC236}">
                  <a16:creationId xmlns:a16="http://schemas.microsoft.com/office/drawing/2014/main" id="{E610C859-5C19-C5D8-CA09-60AE02534761}"/>
                </a:ext>
              </a:extLst>
            </p:cNvPr>
            <p:cNvCxnSpPr>
              <a:cxnSpLocks/>
            </p:cNvCxnSpPr>
            <p:nvPr/>
          </p:nvCxnSpPr>
          <p:spPr>
            <a:xfrm flipV="1">
              <a:off x="5982039" y="4624562"/>
              <a:ext cx="0" cy="104351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63" name="DMI Bus">
            <a:extLst>
              <a:ext uri="{FF2B5EF4-FFF2-40B4-BE49-F238E27FC236}">
                <a16:creationId xmlns:a16="http://schemas.microsoft.com/office/drawing/2014/main" id="{0702D7F0-A71E-9E04-9A6E-B518142E2A8A}"/>
              </a:ext>
            </a:extLst>
          </p:cNvPr>
          <p:cNvGrpSpPr/>
          <p:nvPr/>
        </p:nvGrpSpPr>
        <p:grpSpPr>
          <a:xfrm>
            <a:off x="6196232" y="1891568"/>
            <a:ext cx="57274" cy="1901479"/>
            <a:chOff x="6095998" y="1827769"/>
            <a:chExt cx="57274" cy="1901479"/>
          </a:xfrm>
        </p:grpSpPr>
        <p:cxnSp>
          <p:nvCxnSpPr>
            <p:cNvPr id="2060" name="Straight Arrow Connector 2059">
              <a:extLst>
                <a:ext uri="{FF2B5EF4-FFF2-40B4-BE49-F238E27FC236}">
                  <a16:creationId xmlns:a16="http://schemas.microsoft.com/office/drawing/2014/main" id="{2BD42496-5BE9-E60D-7A5D-DC7D993197FF}"/>
                </a:ext>
              </a:extLst>
            </p:cNvPr>
            <p:cNvCxnSpPr>
              <a:cxnSpLocks/>
              <a:endCxn id="13" idx="0"/>
            </p:cNvCxnSpPr>
            <p:nvPr/>
          </p:nvCxnSpPr>
          <p:spPr>
            <a:xfrm>
              <a:off x="6095998" y="1827769"/>
              <a:ext cx="1" cy="1901479"/>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62" name="Straight Arrow Connector 2061">
              <a:extLst>
                <a:ext uri="{FF2B5EF4-FFF2-40B4-BE49-F238E27FC236}">
                  <a16:creationId xmlns:a16="http://schemas.microsoft.com/office/drawing/2014/main" id="{17C42859-B931-2B35-DE96-B7CDDA7D238E}"/>
                </a:ext>
              </a:extLst>
            </p:cNvPr>
            <p:cNvCxnSpPr>
              <a:cxnSpLocks/>
            </p:cNvCxnSpPr>
            <p:nvPr/>
          </p:nvCxnSpPr>
          <p:spPr>
            <a:xfrm>
              <a:off x="6153271" y="1827769"/>
              <a:ext cx="1" cy="1901479"/>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82" name="CPU">
            <a:extLst>
              <a:ext uri="{FF2B5EF4-FFF2-40B4-BE49-F238E27FC236}">
                <a16:creationId xmlns:a16="http://schemas.microsoft.com/office/drawing/2014/main" id="{65B1BE01-6AE5-0F62-3144-EDB90BA0BF61}"/>
              </a:ext>
            </a:extLst>
          </p:cNvPr>
          <p:cNvGrpSpPr/>
          <p:nvPr/>
        </p:nvGrpSpPr>
        <p:grpSpPr>
          <a:xfrm>
            <a:off x="4933580" y="507312"/>
            <a:ext cx="1907944" cy="1491049"/>
            <a:chOff x="4933580" y="507312"/>
            <a:chExt cx="1907944" cy="1491049"/>
          </a:xfrm>
        </p:grpSpPr>
        <p:pic>
          <p:nvPicPr>
            <p:cNvPr id="5" name="Graphic 4" descr="Processor with solid fill">
              <a:extLst>
                <a:ext uri="{FF2B5EF4-FFF2-40B4-BE49-F238E27FC236}">
                  <a16:creationId xmlns:a16="http://schemas.microsoft.com/office/drawing/2014/main" id="{BE701CD1-985B-1821-E1F7-5DDE9DD60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475" y="507312"/>
              <a:ext cx="1491049" cy="1491049"/>
            </a:xfrm>
            <a:prstGeom prst="rect">
              <a:avLst/>
            </a:prstGeom>
          </p:spPr>
        </p:pic>
        <p:sp>
          <p:nvSpPr>
            <p:cNvPr id="2064" name="TextBox 2063">
              <a:extLst>
                <a:ext uri="{FF2B5EF4-FFF2-40B4-BE49-F238E27FC236}">
                  <a16:creationId xmlns:a16="http://schemas.microsoft.com/office/drawing/2014/main" id="{6FFFBA6A-D69A-1BBE-E788-8C27893E17EE}"/>
                </a:ext>
              </a:extLst>
            </p:cNvPr>
            <p:cNvSpPr txBox="1"/>
            <p:nvPr/>
          </p:nvSpPr>
          <p:spPr>
            <a:xfrm>
              <a:off x="4933580" y="1044033"/>
              <a:ext cx="574196" cy="369332"/>
            </a:xfrm>
            <a:prstGeom prst="rect">
              <a:avLst/>
            </a:prstGeom>
            <a:noFill/>
          </p:spPr>
          <p:txBody>
            <a:bodyPr wrap="none" rtlCol="0">
              <a:spAutoFit/>
            </a:bodyPr>
            <a:lstStyle/>
            <a:p>
              <a:r>
                <a:rPr lang="en-US" dirty="0"/>
                <a:t>CPU</a:t>
              </a:r>
            </a:p>
          </p:txBody>
        </p:sp>
      </p:grpSp>
      <p:grpSp>
        <p:nvGrpSpPr>
          <p:cNvPr id="2081" name="Chipset">
            <a:extLst>
              <a:ext uri="{FF2B5EF4-FFF2-40B4-BE49-F238E27FC236}">
                <a16:creationId xmlns:a16="http://schemas.microsoft.com/office/drawing/2014/main" id="{E123CD26-6303-6693-BD27-B569236B8D13}"/>
              </a:ext>
            </a:extLst>
          </p:cNvPr>
          <p:cNvGrpSpPr/>
          <p:nvPr/>
        </p:nvGrpSpPr>
        <p:grpSpPr>
          <a:xfrm>
            <a:off x="5599760" y="3729248"/>
            <a:ext cx="1678786" cy="992477"/>
            <a:chOff x="5599760" y="3729248"/>
            <a:chExt cx="1678786" cy="992477"/>
          </a:xfrm>
        </p:grpSpPr>
        <p:pic>
          <p:nvPicPr>
            <p:cNvPr id="13" name="Graphic 12" descr="Processor outline">
              <a:extLst>
                <a:ext uri="{FF2B5EF4-FFF2-40B4-BE49-F238E27FC236}">
                  <a16:creationId xmlns:a16="http://schemas.microsoft.com/office/drawing/2014/main" id="{62172E63-F834-AC73-7DB3-BBE4E268D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9760" y="3729248"/>
              <a:ext cx="992477" cy="992477"/>
            </a:xfrm>
            <a:prstGeom prst="rect">
              <a:avLst/>
            </a:prstGeom>
          </p:spPr>
        </p:pic>
        <p:sp>
          <p:nvSpPr>
            <p:cNvPr id="2065" name="TextBox 2064">
              <a:extLst>
                <a:ext uri="{FF2B5EF4-FFF2-40B4-BE49-F238E27FC236}">
                  <a16:creationId xmlns:a16="http://schemas.microsoft.com/office/drawing/2014/main" id="{B8ACBAEC-F852-37B8-4B12-6D64D0A2C869}"/>
                </a:ext>
              </a:extLst>
            </p:cNvPr>
            <p:cNvSpPr txBox="1"/>
            <p:nvPr/>
          </p:nvSpPr>
          <p:spPr>
            <a:xfrm>
              <a:off x="6394137" y="4202026"/>
              <a:ext cx="884409" cy="369332"/>
            </a:xfrm>
            <a:prstGeom prst="rect">
              <a:avLst/>
            </a:prstGeom>
            <a:noFill/>
          </p:spPr>
          <p:txBody>
            <a:bodyPr wrap="none" rtlCol="0">
              <a:spAutoFit/>
            </a:bodyPr>
            <a:lstStyle/>
            <a:p>
              <a:r>
                <a:rPr lang="en-US" dirty="0"/>
                <a:t>Chipset</a:t>
              </a:r>
            </a:p>
          </p:txBody>
        </p:sp>
      </p:grpSp>
      <p:grpSp>
        <p:nvGrpSpPr>
          <p:cNvPr id="2077" name="NVMe">
            <a:extLst>
              <a:ext uri="{FF2B5EF4-FFF2-40B4-BE49-F238E27FC236}">
                <a16:creationId xmlns:a16="http://schemas.microsoft.com/office/drawing/2014/main" id="{415D5C22-C062-6BA1-6334-AB2BEC51DCC0}"/>
              </a:ext>
            </a:extLst>
          </p:cNvPr>
          <p:cNvGrpSpPr/>
          <p:nvPr/>
        </p:nvGrpSpPr>
        <p:grpSpPr>
          <a:xfrm>
            <a:off x="8907159" y="3544582"/>
            <a:ext cx="1184940" cy="994294"/>
            <a:chOff x="8907159" y="3544582"/>
            <a:chExt cx="1184940" cy="994294"/>
          </a:xfrm>
        </p:grpSpPr>
        <p:pic>
          <p:nvPicPr>
            <p:cNvPr id="2054" name="Picture 6" descr="NVMe SSD icon PNG and SVG Vector Free Download">
              <a:extLst>
                <a:ext uri="{FF2B5EF4-FFF2-40B4-BE49-F238E27FC236}">
                  <a16:creationId xmlns:a16="http://schemas.microsoft.com/office/drawing/2014/main" id="{2CD45356-2AF2-8571-86C3-19281A51FD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700000">
              <a:off x="9038172" y="3656007"/>
              <a:ext cx="882869" cy="882869"/>
            </a:xfrm>
            <a:prstGeom prst="rect">
              <a:avLst/>
            </a:prstGeom>
            <a:noFill/>
            <a:extLst>
              <a:ext uri="{909E8E84-426E-40DD-AFC4-6F175D3DCCD1}">
                <a14:hiddenFill xmlns:a14="http://schemas.microsoft.com/office/drawing/2010/main">
                  <a:solidFill>
                    <a:srgbClr val="FFFFFF"/>
                  </a:solidFill>
                </a14:hiddenFill>
              </a:ext>
            </a:extLst>
          </p:spPr>
        </p:pic>
        <p:sp>
          <p:nvSpPr>
            <p:cNvPr id="2066" name="TextBox 2065">
              <a:extLst>
                <a:ext uri="{FF2B5EF4-FFF2-40B4-BE49-F238E27FC236}">
                  <a16:creationId xmlns:a16="http://schemas.microsoft.com/office/drawing/2014/main" id="{FF3FFB6A-CD7F-9D37-BC3E-DF7C8301A4EA}"/>
                </a:ext>
              </a:extLst>
            </p:cNvPr>
            <p:cNvSpPr txBox="1"/>
            <p:nvPr/>
          </p:nvSpPr>
          <p:spPr>
            <a:xfrm>
              <a:off x="8907159" y="3544582"/>
              <a:ext cx="1184940" cy="369332"/>
            </a:xfrm>
            <a:prstGeom prst="rect">
              <a:avLst/>
            </a:prstGeom>
            <a:noFill/>
          </p:spPr>
          <p:txBody>
            <a:bodyPr wrap="none" rtlCol="0">
              <a:spAutoFit/>
            </a:bodyPr>
            <a:lstStyle/>
            <a:p>
              <a:r>
                <a:rPr lang="en-US" dirty="0" err="1"/>
                <a:t>NVMe</a:t>
              </a:r>
              <a:r>
                <a:rPr lang="en-US" dirty="0"/>
                <a:t> SSD</a:t>
              </a:r>
            </a:p>
          </p:txBody>
        </p:sp>
      </p:grpSp>
      <p:grpSp>
        <p:nvGrpSpPr>
          <p:cNvPr id="2076" name="SATA">
            <a:extLst>
              <a:ext uri="{FF2B5EF4-FFF2-40B4-BE49-F238E27FC236}">
                <a16:creationId xmlns:a16="http://schemas.microsoft.com/office/drawing/2014/main" id="{FFE7DADB-A1F8-1E15-8B13-2DDAB45BDE22}"/>
              </a:ext>
            </a:extLst>
          </p:cNvPr>
          <p:cNvGrpSpPr/>
          <p:nvPr/>
        </p:nvGrpSpPr>
        <p:grpSpPr>
          <a:xfrm>
            <a:off x="8855324" y="4533780"/>
            <a:ext cx="1120521" cy="1325964"/>
            <a:chOff x="8855324" y="4533780"/>
            <a:chExt cx="1120521" cy="1325964"/>
          </a:xfrm>
        </p:grpSpPr>
        <p:pic>
          <p:nvPicPr>
            <p:cNvPr id="2056" name="Picture 8" descr="Drive, Hard, Hard Disk, Hdd, Hard Drive Icon PNG Transparent Background,  Free Download #32054 - FreeIconsPNG">
              <a:extLst>
                <a:ext uri="{FF2B5EF4-FFF2-40B4-BE49-F238E27FC236}">
                  <a16:creationId xmlns:a16="http://schemas.microsoft.com/office/drawing/2014/main" id="{0A93E953-2306-E8DD-FEF8-C003F2C03A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5324" y="4533780"/>
              <a:ext cx="992476" cy="992476"/>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8EA27D6B-9788-8D71-DB35-9563AA322718}"/>
                </a:ext>
              </a:extLst>
            </p:cNvPr>
            <p:cNvSpPr txBox="1"/>
            <p:nvPr/>
          </p:nvSpPr>
          <p:spPr>
            <a:xfrm>
              <a:off x="8902346" y="5490412"/>
              <a:ext cx="1073499" cy="369332"/>
            </a:xfrm>
            <a:prstGeom prst="rect">
              <a:avLst/>
            </a:prstGeom>
            <a:noFill/>
          </p:spPr>
          <p:txBody>
            <a:bodyPr wrap="none" rtlCol="0">
              <a:spAutoFit/>
            </a:bodyPr>
            <a:lstStyle/>
            <a:p>
              <a:r>
                <a:rPr lang="en-US" dirty="0"/>
                <a:t>SATA Disk</a:t>
              </a:r>
            </a:p>
          </p:txBody>
        </p:sp>
      </p:grpSp>
      <p:grpSp>
        <p:nvGrpSpPr>
          <p:cNvPr id="2072" name="GPU">
            <a:extLst>
              <a:ext uri="{FF2B5EF4-FFF2-40B4-BE49-F238E27FC236}">
                <a16:creationId xmlns:a16="http://schemas.microsoft.com/office/drawing/2014/main" id="{94869633-F365-F2B8-3252-030A64A742A0}"/>
              </a:ext>
            </a:extLst>
          </p:cNvPr>
          <p:cNvGrpSpPr/>
          <p:nvPr/>
        </p:nvGrpSpPr>
        <p:grpSpPr>
          <a:xfrm>
            <a:off x="1880972" y="2159000"/>
            <a:ext cx="1403865" cy="1403865"/>
            <a:chOff x="1880972" y="2159000"/>
            <a:chExt cx="1403865" cy="1403865"/>
          </a:xfrm>
        </p:grpSpPr>
        <p:pic>
          <p:nvPicPr>
            <p:cNvPr id="7" name="Picture 4" descr="Pci Card Icon | IconExperience - Professional Icons » O-Collection">
              <a:extLst>
                <a:ext uri="{FF2B5EF4-FFF2-40B4-BE49-F238E27FC236}">
                  <a16:creationId xmlns:a16="http://schemas.microsoft.com/office/drawing/2014/main" id="{540B025A-99F3-9287-DFF8-EA2A76302F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0972" y="2159000"/>
              <a:ext cx="1403865" cy="1403865"/>
            </a:xfrm>
            <a:prstGeom prst="rect">
              <a:avLst/>
            </a:prstGeom>
            <a:noFill/>
            <a:extLst>
              <a:ext uri="{909E8E84-426E-40DD-AFC4-6F175D3DCCD1}">
                <a14:hiddenFill xmlns:a14="http://schemas.microsoft.com/office/drawing/2010/main">
                  <a:solidFill>
                    <a:srgbClr val="FFFFFF"/>
                  </a:solidFill>
                </a14:hiddenFill>
              </a:ext>
            </a:extLst>
          </p:spPr>
        </p:pic>
        <p:sp>
          <p:nvSpPr>
            <p:cNvPr id="2068" name="TextBox 2067">
              <a:extLst>
                <a:ext uri="{FF2B5EF4-FFF2-40B4-BE49-F238E27FC236}">
                  <a16:creationId xmlns:a16="http://schemas.microsoft.com/office/drawing/2014/main" id="{2E155048-21EC-7C0A-493A-83D95A12E137}"/>
                </a:ext>
              </a:extLst>
            </p:cNvPr>
            <p:cNvSpPr txBox="1"/>
            <p:nvPr/>
          </p:nvSpPr>
          <p:spPr>
            <a:xfrm>
              <a:off x="2112723" y="2202074"/>
              <a:ext cx="596638" cy="369332"/>
            </a:xfrm>
            <a:prstGeom prst="rect">
              <a:avLst/>
            </a:prstGeom>
            <a:noFill/>
          </p:spPr>
          <p:txBody>
            <a:bodyPr wrap="none" rtlCol="0">
              <a:spAutoFit/>
            </a:bodyPr>
            <a:lstStyle/>
            <a:p>
              <a:r>
                <a:rPr lang="en-US" dirty="0"/>
                <a:t>GPU</a:t>
              </a:r>
            </a:p>
          </p:txBody>
        </p:sp>
      </p:grpSp>
      <p:pic>
        <p:nvPicPr>
          <p:cNvPr id="2052" name="PCIe card" descr="Pci Card Icon | IconExperience - Professional Icons » O-Collection">
            <a:extLst>
              <a:ext uri="{FF2B5EF4-FFF2-40B4-BE49-F238E27FC236}">
                <a16:creationId xmlns:a16="http://schemas.microsoft.com/office/drawing/2014/main" id="{65DFAE01-A636-9646-2D95-882AB2DBF6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0973" y="3439984"/>
            <a:ext cx="1403865" cy="1403865"/>
          </a:xfrm>
          <a:prstGeom prst="rect">
            <a:avLst/>
          </a:prstGeom>
          <a:noFill/>
          <a:extLst>
            <a:ext uri="{909E8E84-426E-40DD-AFC4-6F175D3DCCD1}">
              <a14:hiddenFill xmlns:a14="http://schemas.microsoft.com/office/drawing/2010/main">
                <a:solidFill>
                  <a:srgbClr val="FFFFFF"/>
                </a:solidFill>
              </a14:hiddenFill>
            </a:ext>
          </a:extLst>
        </p:spPr>
      </p:pic>
      <p:sp>
        <p:nvSpPr>
          <p:cNvPr id="2069" name="4x 100Gbps PCIe NIC">
            <a:extLst>
              <a:ext uri="{FF2B5EF4-FFF2-40B4-BE49-F238E27FC236}">
                <a16:creationId xmlns:a16="http://schemas.microsoft.com/office/drawing/2014/main" id="{BABBAA67-55A8-F108-6DAA-E113F41A4BA2}"/>
              </a:ext>
            </a:extLst>
          </p:cNvPr>
          <p:cNvSpPr txBox="1"/>
          <p:nvPr/>
        </p:nvSpPr>
        <p:spPr>
          <a:xfrm>
            <a:off x="2169769" y="3426703"/>
            <a:ext cx="2134367" cy="369332"/>
          </a:xfrm>
          <a:prstGeom prst="rect">
            <a:avLst/>
          </a:prstGeom>
          <a:noFill/>
        </p:spPr>
        <p:txBody>
          <a:bodyPr wrap="none" rtlCol="0">
            <a:spAutoFit/>
          </a:bodyPr>
          <a:lstStyle/>
          <a:p>
            <a:r>
              <a:rPr lang="en-US" dirty="0"/>
              <a:t>4x 100Gbps PCIe NIC</a:t>
            </a:r>
          </a:p>
        </p:txBody>
      </p:sp>
      <p:grpSp>
        <p:nvGrpSpPr>
          <p:cNvPr id="2074" name="USB">
            <a:extLst>
              <a:ext uri="{FF2B5EF4-FFF2-40B4-BE49-F238E27FC236}">
                <a16:creationId xmlns:a16="http://schemas.microsoft.com/office/drawing/2014/main" id="{01AB3509-CA13-8D7D-97EA-0ACAA64BB7D7}"/>
              </a:ext>
            </a:extLst>
          </p:cNvPr>
          <p:cNvGrpSpPr/>
          <p:nvPr/>
        </p:nvGrpSpPr>
        <p:grpSpPr>
          <a:xfrm>
            <a:off x="1993557" y="4578179"/>
            <a:ext cx="914400" cy="914400"/>
            <a:chOff x="1993557" y="4578179"/>
            <a:chExt cx="914400" cy="914400"/>
          </a:xfrm>
        </p:grpSpPr>
        <p:pic>
          <p:nvPicPr>
            <p:cNvPr id="9" name="Graphic 8" descr="Usb Stick with solid fill">
              <a:extLst>
                <a:ext uri="{FF2B5EF4-FFF2-40B4-BE49-F238E27FC236}">
                  <a16:creationId xmlns:a16="http://schemas.microsoft.com/office/drawing/2014/main" id="{89AB85E1-7A15-920F-7106-6F66723BAF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3500000">
              <a:off x="1993557" y="4578179"/>
              <a:ext cx="914400" cy="914400"/>
            </a:xfrm>
            <a:prstGeom prst="rect">
              <a:avLst/>
            </a:prstGeom>
          </p:spPr>
        </p:pic>
        <p:sp>
          <p:nvSpPr>
            <p:cNvPr id="2070" name="TextBox 2069">
              <a:extLst>
                <a:ext uri="{FF2B5EF4-FFF2-40B4-BE49-F238E27FC236}">
                  <a16:creationId xmlns:a16="http://schemas.microsoft.com/office/drawing/2014/main" id="{836D72B3-26EB-5711-F169-7950E6DC8A64}"/>
                </a:ext>
              </a:extLst>
            </p:cNvPr>
            <p:cNvSpPr txBox="1"/>
            <p:nvPr/>
          </p:nvSpPr>
          <p:spPr>
            <a:xfrm>
              <a:off x="2186815" y="4583694"/>
              <a:ext cx="562975" cy="369332"/>
            </a:xfrm>
            <a:prstGeom prst="rect">
              <a:avLst/>
            </a:prstGeom>
            <a:noFill/>
          </p:spPr>
          <p:txBody>
            <a:bodyPr wrap="none" rtlCol="0">
              <a:spAutoFit/>
            </a:bodyPr>
            <a:lstStyle/>
            <a:p>
              <a:r>
                <a:rPr lang="en-US" dirty="0"/>
                <a:t>USB</a:t>
              </a:r>
            </a:p>
          </p:txBody>
        </p:sp>
      </p:grpSp>
      <p:grpSp>
        <p:nvGrpSpPr>
          <p:cNvPr id="2075" name="Ethernet">
            <a:extLst>
              <a:ext uri="{FF2B5EF4-FFF2-40B4-BE49-F238E27FC236}">
                <a16:creationId xmlns:a16="http://schemas.microsoft.com/office/drawing/2014/main" id="{84E6AE41-12C9-4175-4055-F90B799A2FD1}"/>
              </a:ext>
            </a:extLst>
          </p:cNvPr>
          <p:cNvGrpSpPr/>
          <p:nvPr/>
        </p:nvGrpSpPr>
        <p:grpSpPr>
          <a:xfrm>
            <a:off x="1993557" y="5212584"/>
            <a:ext cx="1452733" cy="914400"/>
            <a:chOff x="1993557" y="5212584"/>
            <a:chExt cx="1452733" cy="914400"/>
          </a:xfrm>
        </p:grpSpPr>
        <p:pic>
          <p:nvPicPr>
            <p:cNvPr id="11" name="Graphic 10" descr="Network diagram with solid fill">
              <a:extLst>
                <a:ext uri="{FF2B5EF4-FFF2-40B4-BE49-F238E27FC236}">
                  <a16:creationId xmlns:a16="http://schemas.microsoft.com/office/drawing/2014/main" id="{6D13D94C-1D9A-E83E-08B8-33884F9E3C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557" y="5212584"/>
              <a:ext cx="914400" cy="914400"/>
            </a:xfrm>
            <a:prstGeom prst="rect">
              <a:avLst/>
            </a:prstGeom>
          </p:spPr>
        </p:pic>
        <p:sp>
          <p:nvSpPr>
            <p:cNvPr id="2071" name="TextBox 2070">
              <a:extLst>
                <a:ext uri="{FF2B5EF4-FFF2-40B4-BE49-F238E27FC236}">
                  <a16:creationId xmlns:a16="http://schemas.microsoft.com/office/drawing/2014/main" id="{077499B9-B23E-1FED-0C09-DF561E82F1CF}"/>
                </a:ext>
              </a:extLst>
            </p:cNvPr>
            <p:cNvSpPr txBox="1"/>
            <p:nvPr/>
          </p:nvSpPr>
          <p:spPr>
            <a:xfrm>
              <a:off x="2444797" y="5755501"/>
              <a:ext cx="1001493" cy="369332"/>
            </a:xfrm>
            <a:prstGeom prst="rect">
              <a:avLst/>
            </a:prstGeom>
            <a:noFill/>
          </p:spPr>
          <p:txBody>
            <a:bodyPr wrap="none" rtlCol="0">
              <a:spAutoFit/>
            </a:bodyPr>
            <a:lstStyle/>
            <a:p>
              <a:r>
                <a:rPr lang="en-US" dirty="0"/>
                <a:t>Ethernet</a:t>
              </a:r>
            </a:p>
          </p:txBody>
        </p:sp>
      </p:grpSp>
      <p:grpSp>
        <p:nvGrpSpPr>
          <p:cNvPr id="2080" name="Memory">
            <a:extLst>
              <a:ext uri="{FF2B5EF4-FFF2-40B4-BE49-F238E27FC236}">
                <a16:creationId xmlns:a16="http://schemas.microsoft.com/office/drawing/2014/main" id="{F2A70AB8-BA36-8017-EA27-C56654A62196}"/>
              </a:ext>
            </a:extLst>
          </p:cNvPr>
          <p:cNvGrpSpPr/>
          <p:nvPr/>
        </p:nvGrpSpPr>
        <p:grpSpPr>
          <a:xfrm>
            <a:off x="8902346" y="1587153"/>
            <a:ext cx="988925" cy="1035576"/>
            <a:chOff x="8902346" y="1552489"/>
            <a:chExt cx="988925" cy="1035576"/>
          </a:xfrm>
        </p:grpSpPr>
        <p:pic>
          <p:nvPicPr>
            <p:cNvPr id="6" name="Picture 2" descr="IconExperience » G-Collection » Dram Icon">
              <a:extLst>
                <a:ext uri="{FF2B5EF4-FFF2-40B4-BE49-F238E27FC236}">
                  <a16:creationId xmlns:a16="http://schemas.microsoft.com/office/drawing/2014/main" id="{CBC5784D-96BC-F4DB-5EEA-6B36FFC4FF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68953" y="1552489"/>
              <a:ext cx="886941" cy="886941"/>
            </a:xfrm>
            <a:prstGeom prst="rect">
              <a:avLst/>
            </a:prstGeom>
            <a:noFill/>
            <a:extLst>
              <a:ext uri="{909E8E84-426E-40DD-AFC4-6F175D3DCCD1}">
                <a14:hiddenFill xmlns:a14="http://schemas.microsoft.com/office/drawing/2010/main">
                  <a:solidFill>
                    <a:srgbClr val="FFFFFF"/>
                  </a:solidFill>
                </a14:hiddenFill>
              </a:ext>
            </a:extLst>
          </p:spPr>
        </p:pic>
        <p:sp>
          <p:nvSpPr>
            <p:cNvPr id="2078" name="TextBox 2077">
              <a:extLst>
                <a:ext uri="{FF2B5EF4-FFF2-40B4-BE49-F238E27FC236}">
                  <a16:creationId xmlns:a16="http://schemas.microsoft.com/office/drawing/2014/main" id="{002E4AD3-A257-6429-7BFB-D3E427601B93}"/>
                </a:ext>
              </a:extLst>
            </p:cNvPr>
            <p:cNvSpPr txBox="1"/>
            <p:nvPr/>
          </p:nvSpPr>
          <p:spPr>
            <a:xfrm>
              <a:off x="8902346" y="2218733"/>
              <a:ext cx="988925" cy="369332"/>
            </a:xfrm>
            <a:prstGeom prst="rect">
              <a:avLst/>
            </a:prstGeom>
            <a:noFill/>
          </p:spPr>
          <p:txBody>
            <a:bodyPr wrap="none" rtlCol="0">
              <a:spAutoFit/>
            </a:bodyPr>
            <a:lstStyle/>
            <a:p>
              <a:r>
                <a:rPr lang="en-US" dirty="0"/>
                <a:t>Memory</a:t>
              </a:r>
            </a:p>
          </p:txBody>
        </p:sp>
      </p:grpSp>
      <p:sp>
        <p:nvSpPr>
          <p:cNvPr id="15" name="Memory Bus">
            <a:extLst>
              <a:ext uri="{FF2B5EF4-FFF2-40B4-BE49-F238E27FC236}">
                <a16:creationId xmlns:a16="http://schemas.microsoft.com/office/drawing/2014/main" id="{C2CEF149-8FA9-6D59-5E56-385AA041A85D}"/>
              </a:ext>
            </a:extLst>
          </p:cNvPr>
          <p:cNvSpPr/>
          <p:nvPr/>
        </p:nvSpPr>
        <p:spPr>
          <a:xfrm rot="16200000">
            <a:off x="7778581" y="-50322"/>
            <a:ext cx="728266" cy="2916977"/>
          </a:xfrm>
          <a:prstGeom prst="leftUpArrow">
            <a:avLst>
              <a:gd name="adj1" fmla="val 25000"/>
              <a:gd name="adj2" fmla="val 23303"/>
              <a:gd name="adj3" fmla="val 25000"/>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Memory Bus specs">
            <a:extLst>
              <a:ext uri="{FF2B5EF4-FFF2-40B4-BE49-F238E27FC236}">
                <a16:creationId xmlns:a16="http://schemas.microsoft.com/office/drawing/2014/main" id="{9EDF19EA-E730-23AA-9C2F-476E35163DC1}"/>
              </a:ext>
            </a:extLst>
          </p:cNvPr>
          <p:cNvSpPr txBox="1"/>
          <p:nvPr/>
        </p:nvSpPr>
        <p:spPr>
          <a:xfrm>
            <a:off x="7670977" y="1271699"/>
            <a:ext cx="595035" cy="369332"/>
          </a:xfrm>
          <a:prstGeom prst="rect">
            <a:avLst/>
          </a:prstGeom>
          <a:noFill/>
        </p:spPr>
        <p:txBody>
          <a:bodyPr wrap="none" rtlCol="0">
            <a:spAutoFit/>
          </a:bodyPr>
          <a:lstStyle/>
          <a:p>
            <a:r>
              <a:rPr lang="en-US" dirty="0"/>
              <a:t>DDR</a:t>
            </a:r>
          </a:p>
        </p:txBody>
      </p:sp>
      <p:sp>
        <p:nvSpPr>
          <p:cNvPr id="2092" name="GPU Bus specs">
            <a:extLst>
              <a:ext uri="{FF2B5EF4-FFF2-40B4-BE49-F238E27FC236}">
                <a16:creationId xmlns:a16="http://schemas.microsoft.com/office/drawing/2014/main" id="{602D806F-BB12-81D5-120A-53B74E0AA569}"/>
              </a:ext>
            </a:extLst>
          </p:cNvPr>
          <p:cNvSpPr txBox="1"/>
          <p:nvPr/>
        </p:nvSpPr>
        <p:spPr>
          <a:xfrm>
            <a:off x="3969689" y="2393724"/>
            <a:ext cx="1061509" cy="369332"/>
          </a:xfrm>
          <a:prstGeom prst="rect">
            <a:avLst/>
          </a:prstGeom>
          <a:noFill/>
        </p:spPr>
        <p:txBody>
          <a:bodyPr wrap="none" rtlCol="0">
            <a:spAutoFit/>
          </a:bodyPr>
          <a:lstStyle/>
          <a:p>
            <a:r>
              <a:rPr lang="en-US" dirty="0"/>
              <a:t>x16 lanes</a:t>
            </a:r>
          </a:p>
        </p:txBody>
      </p:sp>
      <p:sp>
        <p:nvSpPr>
          <p:cNvPr id="2093" name="NVMe PCIe specs">
            <a:extLst>
              <a:ext uri="{FF2B5EF4-FFF2-40B4-BE49-F238E27FC236}">
                <a16:creationId xmlns:a16="http://schemas.microsoft.com/office/drawing/2014/main" id="{3CAA8346-88B8-DB72-F147-334E6A520466}"/>
              </a:ext>
            </a:extLst>
          </p:cNvPr>
          <p:cNvSpPr txBox="1"/>
          <p:nvPr/>
        </p:nvSpPr>
        <p:spPr>
          <a:xfrm>
            <a:off x="7443064" y="3754390"/>
            <a:ext cx="944489" cy="369332"/>
          </a:xfrm>
          <a:prstGeom prst="rect">
            <a:avLst/>
          </a:prstGeom>
          <a:noFill/>
        </p:spPr>
        <p:txBody>
          <a:bodyPr wrap="none" rtlCol="0">
            <a:spAutoFit/>
          </a:bodyPr>
          <a:lstStyle/>
          <a:p>
            <a:r>
              <a:rPr lang="en-US" dirty="0"/>
              <a:t>x4 lanes</a:t>
            </a:r>
          </a:p>
        </p:txBody>
      </p:sp>
      <p:sp>
        <p:nvSpPr>
          <p:cNvPr id="2094" name="PCIe x4 specs">
            <a:extLst>
              <a:ext uri="{FF2B5EF4-FFF2-40B4-BE49-F238E27FC236}">
                <a16:creationId xmlns:a16="http://schemas.microsoft.com/office/drawing/2014/main" id="{6AE1BA38-8F71-5535-BFE3-CE6E3AFB7C78}"/>
              </a:ext>
            </a:extLst>
          </p:cNvPr>
          <p:cNvSpPr txBox="1"/>
          <p:nvPr/>
        </p:nvSpPr>
        <p:spPr>
          <a:xfrm>
            <a:off x="3866882" y="3757791"/>
            <a:ext cx="944489" cy="369332"/>
          </a:xfrm>
          <a:prstGeom prst="rect">
            <a:avLst/>
          </a:prstGeom>
          <a:noFill/>
        </p:spPr>
        <p:txBody>
          <a:bodyPr wrap="none" rtlCol="0">
            <a:spAutoFit/>
          </a:bodyPr>
          <a:lstStyle/>
          <a:p>
            <a:r>
              <a:rPr lang="en-US" dirty="0"/>
              <a:t>x4 lanes</a:t>
            </a:r>
          </a:p>
        </p:txBody>
      </p:sp>
      <p:sp>
        <p:nvSpPr>
          <p:cNvPr id="2095" name="DMI specs">
            <a:extLst>
              <a:ext uri="{FF2B5EF4-FFF2-40B4-BE49-F238E27FC236}">
                <a16:creationId xmlns:a16="http://schemas.microsoft.com/office/drawing/2014/main" id="{C9DFD639-C4B2-DE4E-FEFB-92545A0E5DAD}"/>
              </a:ext>
            </a:extLst>
          </p:cNvPr>
          <p:cNvSpPr txBox="1"/>
          <p:nvPr/>
        </p:nvSpPr>
        <p:spPr>
          <a:xfrm>
            <a:off x="6310778" y="2641725"/>
            <a:ext cx="1180131" cy="369332"/>
          </a:xfrm>
          <a:prstGeom prst="rect">
            <a:avLst/>
          </a:prstGeom>
          <a:noFill/>
        </p:spPr>
        <p:txBody>
          <a:bodyPr wrap="none" rtlCol="0">
            <a:spAutoFit/>
          </a:bodyPr>
          <a:lstStyle/>
          <a:p>
            <a:r>
              <a:rPr lang="en-US" dirty="0"/>
              <a:t>DMI / UMI</a:t>
            </a:r>
          </a:p>
        </p:txBody>
      </p:sp>
      <p:sp>
        <p:nvSpPr>
          <p:cNvPr id="3" name="PCIe bandwidth">
            <a:extLst>
              <a:ext uri="{FF2B5EF4-FFF2-40B4-BE49-F238E27FC236}">
                <a16:creationId xmlns:a16="http://schemas.microsoft.com/office/drawing/2014/main" id="{441DB970-5CCC-8293-0530-456CCCC6F537}"/>
              </a:ext>
            </a:extLst>
          </p:cNvPr>
          <p:cNvSpPr txBox="1"/>
          <p:nvPr/>
        </p:nvSpPr>
        <p:spPr>
          <a:xfrm>
            <a:off x="1683026" y="1311965"/>
            <a:ext cx="3262881" cy="369332"/>
          </a:xfrm>
          <a:prstGeom prst="rect">
            <a:avLst/>
          </a:prstGeom>
          <a:noFill/>
        </p:spPr>
        <p:txBody>
          <a:bodyPr wrap="none" rtlCol="0">
            <a:spAutoFit/>
          </a:bodyPr>
          <a:lstStyle/>
          <a:p>
            <a:r>
              <a:rPr lang="en-US" dirty="0"/>
              <a:t>PCIe 1x lane = 16 Gbps (PCIe 4.0)</a:t>
            </a:r>
          </a:p>
        </p:txBody>
      </p:sp>
      <p:sp>
        <p:nvSpPr>
          <p:cNvPr id="4" name="PCIe x16 100+ns">
            <a:extLst>
              <a:ext uri="{FF2B5EF4-FFF2-40B4-BE49-F238E27FC236}">
                <a16:creationId xmlns:a16="http://schemas.microsoft.com/office/drawing/2014/main" id="{DD66C55E-9F0C-8EBD-9F2D-ADCD92739174}"/>
              </a:ext>
            </a:extLst>
          </p:cNvPr>
          <p:cNvSpPr txBox="1"/>
          <p:nvPr/>
        </p:nvSpPr>
        <p:spPr>
          <a:xfrm>
            <a:off x="4160366" y="2876137"/>
            <a:ext cx="862737" cy="369332"/>
          </a:xfrm>
          <a:prstGeom prst="rect">
            <a:avLst/>
          </a:prstGeom>
          <a:noFill/>
        </p:spPr>
        <p:txBody>
          <a:bodyPr wrap="none" rtlCol="0">
            <a:spAutoFit/>
          </a:bodyPr>
          <a:lstStyle/>
          <a:p>
            <a:r>
              <a:rPr lang="en-US" dirty="0"/>
              <a:t>100+ns</a:t>
            </a:r>
          </a:p>
        </p:txBody>
      </p:sp>
      <p:sp>
        <p:nvSpPr>
          <p:cNvPr id="8" name="DRAM 0.1ns">
            <a:extLst>
              <a:ext uri="{FF2B5EF4-FFF2-40B4-BE49-F238E27FC236}">
                <a16:creationId xmlns:a16="http://schemas.microsoft.com/office/drawing/2014/main" id="{D64978FE-C301-10D9-AAAF-62CA3D17CB3E}"/>
              </a:ext>
            </a:extLst>
          </p:cNvPr>
          <p:cNvSpPr txBox="1"/>
          <p:nvPr/>
        </p:nvSpPr>
        <p:spPr>
          <a:xfrm>
            <a:off x="7824191" y="747459"/>
            <a:ext cx="688009" cy="369332"/>
          </a:xfrm>
          <a:prstGeom prst="rect">
            <a:avLst/>
          </a:prstGeom>
          <a:noFill/>
        </p:spPr>
        <p:txBody>
          <a:bodyPr wrap="none" rtlCol="0">
            <a:spAutoFit/>
          </a:bodyPr>
          <a:lstStyle/>
          <a:p>
            <a:r>
              <a:rPr lang="en-US" dirty="0"/>
              <a:t>0.1ns</a:t>
            </a:r>
          </a:p>
        </p:txBody>
      </p:sp>
      <p:sp>
        <p:nvSpPr>
          <p:cNvPr id="10" name="DRAM 25GB/s">
            <a:extLst>
              <a:ext uri="{FF2B5EF4-FFF2-40B4-BE49-F238E27FC236}">
                <a16:creationId xmlns:a16="http://schemas.microsoft.com/office/drawing/2014/main" id="{3648BA01-2480-C0A3-189E-094E8B555C2B}"/>
              </a:ext>
            </a:extLst>
          </p:cNvPr>
          <p:cNvSpPr txBox="1"/>
          <p:nvPr/>
        </p:nvSpPr>
        <p:spPr>
          <a:xfrm>
            <a:off x="8582005" y="744164"/>
            <a:ext cx="917624" cy="369332"/>
          </a:xfrm>
          <a:prstGeom prst="rect">
            <a:avLst/>
          </a:prstGeom>
          <a:noFill/>
        </p:spPr>
        <p:txBody>
          <a:bodyPr wrap="none" rtlCol="0">
            <a:spAutoFit/>
          </a:bodyPr>
          <a:lstStyle/>
          <a:p>
            <a:r>
              <a:rPr lang="en-US" dirty="0"/>
              <a:t>25 GB/s</a:t>
            </a:r>
          </a:p>
        </p:txBody>
      </p:sp>
      <p:sp>
        <p:nvSpPr>
          <p:cNvPr id="12" name="DRAM 50ns">
            <a:extLst>
              <a:ext uri="{FF2B5EF4-FFF2-40B4-BE49-F238E27FC236}">
                <a16:creationId xmlns:a16="http://schemas.microsoft.com/office/drawing/2014/main" id="{F80F006A-3D4C-E469-624E-B04D45801726}"/>
              </a:ext>
            </a:extLst>
          </p:cNvPr>
          <p:cNvSpPr txBox="1"/>
          <p:nvPr/>
        </p:nvSpPr>
        <p:spPr>
          <a:xfrm>
            <a:off x="8045953" y="454732"/>
            <a:ext cx="683200" cy="369332"/>
          </a:xfrm>
          <a:prstGeom prst="rect">
            <a:avLst/>
          </a:prstGeom>
          <a:noFill/>
        </p:spPr>
        <p:txBody>
          <a:bodyPr wrap="none" rtlCol="0">
            <a:spAutoFit/>
          </a:bodyPr>
          <a:lstStyle/>
          <a:p>
            <a:r>
              <a:rPr lang="en-US" dirty="0"/>
              <a:t>50 ns</a:t>
            </a:r>
          </a:p>
        </p:txBody>
      </p:sp>
      <p:sp>
        <p:nvSpPr>
          <p:cNvPr id="14" name="4x 1Gbps PCIe NIC">
            <a:extLst>
              <a:ext uri="{FF2B5EF4-FFF2-40B4-BE49-F238E27FC236}">
                <a16:creationId xmlns:a16="http://schemas.microsoft.com/office/drawing/2014/main" id="{986B5023-163C-B03A-B01B-6D034E5EC8FE}"/>
              </a:ext>
            </a:extLst>
          </p:cNvPr>
          <p:cNvSpPr txBox="1"/>
          <p:nvPr/>
        </p:nvSpPr>
        <p:spPr>
          <a:xfrm>
            <a:off x="3034137" y="3223473"/>
            <a:ext cx="779829" cy="369332"/>
          </a:xfrm>
          <a:prstGeom prst="rect">
            <a:avLst/>
          </a:prstGeom>
          <a:noFill/>
        </p:spPr>
        <p:txBody>
          <a:bodyPr wrap="none" rtlCol="0">
            <a:spAutoFit/>
          </a:bodyPr>
          <a:lstStyle/>
          <a:p>
            <a:r>
              <a:rPr lang="en-US" dirty="0"/>
              <a:t>1Gbps</a:t>
            </a:r>
          </a:p>
        </p:txBody>
      </p:sp>
      <p:sp>
        <p:nvSpPr>
          <p:cNvPr id="16" name="NVMe bandwidth">
            <a:extLst>
              <a:ext uri="{FF2B5EF4-FFF2-40B4-BE49-F238E27FC236}">
                <a16:creationId xmlns:a16="http://schemas.microsoft.com/office/drawing/2014/main" id="{52B4040A-D54D-E51E-EEB6-A8B2D5716F6D}"/>
              </a:ext>
            </a:extLst>
          </p:cNvPr>
          <p:cNvSpPr txBox="1"/>
          <p:nvPr/>
        </p:nvSpPr>
        <p:spPr>
          <a:xfrm>
            <a:off x="10045714" y="3697547"/>
            <a:ext cx="1051891" cy="646331"/>
          </a:xfrm>
          <a:prstGeom prst="rect">
            <a:avLst/>
          </a:prstGeom>
          <a:noFill/>
        </p:spPr>
        <p:txBody>
          <a:bodyPr wrap="none" rtlCol="0">
            <a:spAutoFit/>
          </a:bodyPr>
          <a:lstStyle/>
          <a:p>
            <a:pPr algn="ctr"/>
            <a:r>
              <a:rPr lang="en-US" dirty="0"/>
              <a:t>10-100us</a:t>
            </a:r>
          </a:p>
          <a:p>
            <a:pPr algn="ctr"/>
            <a:r>
              <a:rPr lang="en-US" dirty="0"/>
              <a:t>3 GB/s</a:t>
            </a:r>
          </a:p>
        </p:txBody>
      </p:sp>
      <p:sp>
        <p:nvSpPr>
          <p:cNvPr id="18" name="SATA bandwidth">
            <a:extLst>
              <a:ext uri="{FF2B5EF4-FFF2-40B4-BE49-F238E27FC236}">
                <a16:creationId xmlns:a16="http://schemas.microsoft.com/office/drawing/2014/main" id="{9B9F7BA6-6DF0-C876-D3A4-09FB45A18F24}"/>
              </a:ext>
            </a:extLst>
          </p:cNvPr>
          <p:cNvSpPr txBox="1"/>
          <p:nvPr/>
        </p:nvSpPr>
        <p:spPr>
          <a:xfrm>
            <a:off x="9889131" y="4682601"/>
            <a:ext cx="1085938" cy="646331"/>
          </a:xfrm>
          <a:prstGeom prst="rect">
            <a:avLst/>
          </a:prstGeom>
          <a:noFill/>
        </p:spPr>
        <p:txBody>
          <a:bodyPr wrap="none" rtlCol="0">
            <a:spAutoFit/>
          </a:bodyPr>
          <a:lstStyle/>
          <a:p>
            <a:pPr algn="ctr"/>
            <a:r>
              <a:rPr lang="en-US" dirty="0"/>
              <a:t>2-10 </a:t>
            </a:r>
            <a:r>
              <a:rPr lang="en-US" dirty="0" err="1"/>
              <a:t>ms</a:t>
            </a:r>
            <a:endParaRPr lang="en-US" dirty="0"/>
          </a:p>
          <a:p>
            <a:pPr algn="ctr"/>
            <a:r>
              <a:rPr lang="en-US" dirty="0"/>
              <a:t>150 MB/s</a:t>
            </a:r>
          </a:p>
        </p:txBody>
      </p:sp>
      <p:cxnSp>
        <p:nvCxnSpPr>
          <p:cNvPr id="21" name="Straight Connector 20">
            <a:extLst>
              <a:ext uri="{FF2B5EF4-FFF2-40B4-BE49-F238E27FC236}">
                <a16:creationId xmlns:a16="http://schemas.microsoft.com/office/drawing/2014/main" id="{C92C94EC-0613-2102-B759-F55B691DF454}"/>
              </a:ext>
            </a:extLst>
          </p:cNvPr>
          <p:cNvCxnSpPr/>
          <p:nvPr/>
        </p:nvCxnSpPr>
        <p:spPr>
          <a:xfrm flipV="1">
            <a:off x="7824191" y="824064"/>
            <a:ext cx="563362" cy="2199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CCF7C75-32BE-6851-7A3C-F14EFCFC117B}"/>
              </a:ext>
            </a:extLst>
          </p:cNvPr>
          <p:cNvCxnSpPr/>
          <p:nvPr/>
        </p:nvCxnSpPr>
        <p:spPr>
          <a:xfrm flipV="1">
            <a:off x="2543967" y="3483536"/>
            <a:ext cx="563362" cy="21996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B951461-67D3-506A-9AE1-B9C72FA63012}"/>
              </a:ext>
            </a:extLst>
          </p:cNvPr>
          <p:cNvSpPr txBox="1"/>
          <p:nvPr/>
        </p:nvSpPr>
        <p:spPr>
          <a:xfrm>
            <a:off x="1956619" y="688258"/>
            <a:ext cx="647934" cy="369332"/>
          </a:xfrm>
          <a:prstGeom prst="rect">
            <a:avLst/>
          </a:prstGeom>
          <a:noFill/>
        </p:spPr>
        <p:txBody>
          <a:bodyPr wrap="none" rtlCol="0">
            <a:spAutoFit/>
          </a:bodyPr>
          <a:lstStyle/>
          <a:p>
            <a:r>
              <a:rPr lang="en-US" dirty="0">
                <a:solidFill>
                  <a:srgbClr val="FF0000"/>
                </a:solidFill>
              </a:rPr>
              <a:t>Lies?</a:t>
            </a:r>
          </a:p>
        </p:txBody>
      </p:sp>
    </p:spTree>
    <p:extLst>
      <p:ext uri="{BB962C8B-B14F-4D97-AF65-F5344CB8AC3E}">
        <p14:creationId xmlns:p14="http://schemas.microsoft.com/office/powerpoint/2010/main" val="11453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85"/>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6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95"/>
                                        </p:tgtEl>
                                        <p:attrNameLst>
                                          <p:attrName>style.visibility</p:attrName>
                                        </p:attrNameLst>
                                      </p:cBhvr>
                                      <p:to>
                                        <p:strVal val="visible"/>
                                      </p:to>
                                    </p:set>
                                  </p:childTnLst>
                                </p:cTn>
                              </p:par>
                            </p:childTnLst>
                          </p:cTn>
                        </p:par>
                      </p:childTnLst>
                    </p:cTn>
                  </p:par>
                </p:childTnLst>
              </p:cTn>
              <p:nextCondLst>
                <p:cond evt="onClick" delay="0">
                  <p:tgtEl>
                    <p:spTgt spid="2085"/>
                  </p:tgtEl>
                </p:cond>
              </p:nextCondLst>
            </p:seq>
            <p:seq concurrent="1" nextAc="seek">
              <p:cTn id="14" restart="whenNotActive" fill="hold" evtFilter="cancelBubble" nodeType="interactiveSeq">
                <p:stCondLst>
                  <p:cond evt="onClick" delay="0">
                    <p:tgtEl>
                      <p:spTgt spid="2096"/>
                    </p:tgtEl>
                  </p:cond>
                </p:stCondLst>
                <p:endSync evt="end" delay="0">
                  <p:rtn val="all"/>
                </p:endSync>
                <p:childTnLst>
                  <p:par>
                    <p:cTn id="15" fill="hold">
                      <p:stCondLst>
                        <p:cond delay="0"/>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93"/>
                                        </p:tgtEl>
                                        <p:attrNameLst>
                                          <p:attrName>style.visibility</p:attrName>
                                        </p:attrNameLst>
                                      </p:cBhvr>
                                      <p:to>
                                        <p:strVal val="visible"/>
                                      </p:to>
                                    </p:set>
                                  </p:childTnLst>
                                </p:cTn>
                              </p:par>
                            </p:childTnLst>
                          </p:cTn>
                        </p:par>
                      </p:childTnLst>
                    </p:cTn>
                  </p:par>
                </p:childTnLst>
              </p:cTn>
              <p:nextCondLst>
                <p:cond evt="onClick" delay="0">
                  <p:tgtEl>
                    <p:spTgt spid="2096"/>
                  </p:tgtEl>
                </p:cond>
              </p:nextCondLst>
            </p:seq>
            <p:seq concurrent="1" nextAc="seek">
              <p:cTn id="37" restart="whenNotActive" fill="hold" evtFilter="cancelBubble" nodeType="interactiveSeq">
                <p:stCondLst>
                  <p:cond evt="onClick" delay="0">
                    <p:tgtEl>
                      <p:spTgt spid="2063"/>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2095"/>
                                        </p:tgtEl>
                                        <p:attrNameLst>
                                          <p:attrName>style.visibility</p:attrName>
                                        </p:attrNameLst>
                                      </p:cBhvr>
                                      <p:to>
                                        <p:strVal val="visible"/>
                                      </p:to>
                                    </p:set>
                                  </p:childTnLst>
                                </p:cTn>
                              </p:par>
                            </p:childTnLst>
                          </p:cTn>
                        </p:par>
                      </p:childTnLst>
                    </p:cTn>
                  </p:par>
                </p:childTnLst>
              </p:cTn>
              <p:nextCondLst>
                <p:cond evt="onClick" delay="0">
                  <p:tgtEl>
                    <p:spTgt spid="2063"/>
                  </p:tgtEl>
                </p:cond>
              </p:nextCondLst>
            </p:seq>
            <p:seq concurrent="1" nextAc="seek">
              <p:cTn id="42" restart="whenNotActive" fill="hold" evtFilter="cancelBubble" nodeType="interactiveSeq">
                <p:stCondLst>
                  <p:cond evt="onClick" delay="0">
                    <p:tgtEl>
                      <p:spTgt spid="2069"/>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2069"/>
                  </p:tgtEl>
                </p:cond>
              </p:nextCondLst>
            </p:seq>
            <p:seq concurrent="1" nextAc="seek">
              <p:cTn id="53" restart="whenNotActive" fill="hold" evtFilter="cancelBubble" nodeType="interactiveSeq">
                <p:stCondLst>
                  <p:cond evt="onClick" delay="0">
                    <p:tgtEl>
                      <p:spTgt spid="2080"/>
                    </p:tgtEl>
                  </p:cond>
                </p:stCondLst>
                <p:endSync evt="end" delay="0">
                  <p:rtn val="all"/>
                </p:endSync>
                <p:childTnLst>
                  <p:par>
                    <p:cTn id="54" fill="hold">
                      <p:stCondLst>
                        <p:cond delay="0"/>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09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2080"/>
                  </p:tgtEl>
                </p:cond>
              </p:nextCondLst>
            </p:seq>
            <p:seq concurrent="1" nextAc="seek">
              <p:cTn id="64" restart="whenNotActive" fill="hold" evtFilter="cancelBubble" nodeType="interactiveSeq">
                <p:stCondLst>
                  <p:cond evt="onClick" delay="0">
                    <p:tgtEl>
                      <p:spTgt spid="2072"/>
                    </p:tgtEl>
                  </p:cond>
                </p:stCondLst>
                <p:endSync evt="end" delay="0">
                  <p:rtn val="all"/>
                </p:endSync>
                <p:childTnLst>
                  <p:par>
                    <p:cTn id="65" fill="hold">
                      <p:stCondLst>
                        <p:cond delay="0"/>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0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2072"/>
                  </p:tgtEl>
                </p:cond>
              </p:nextCondLst>
            </p:seq>
            <p:seq concurrent="1" nextAc="seek">
              <p:cTn id="77" restart="whenNotActive" fill="hold" evtFilter="cancelBubble" nodeType="interactiveSeq">
                <p:stCondLst>
                  <p:cond evt="onClick" delay="0">
                    <p:tgtEl>
                      <p:spTgt spid="8"/>
                    </p:tgtEl>
                  </p:cond>
                </p:stCondLst>
                <p:endSync evt="end" delay="0">
                  <p:rtn val="all"/>
                </p:endSync>
                <p:childTnLst>
                  <p:par>
                    <p:cTn id="78" fill="hold">
                      <p:stCondLst>
                        <p:cond delay="0"/>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8"/>
                  </p:tgtEl>
                </p:cond>
              </p:nextCondLst>
            </p:seq>
          </p:childTnLst>
        </p:cTn>
      </p:par>
    </p:tnLst>
    <p:bldLst>
      <p:bldP spid="15" grpId="0" animBg="1"/>
      <p:bldP spid="2091" grpId="0"/>
      <p:bldP spid="2092" grpId="0"/>
      <p:bldP spid="2092" grpId="1"/>
      <p:bldP spid="2093" grpId="0"/>
      <p:bldP spid="2094" grpId="0"/>
      <p:bldP spid="2095" grpId="0"/>
      <p:bldP spid="2095" grpId="1"/>
      <p:bldP spid="3" grpId="0"/>
      <p:bldP spid="4" grpId="0"/>
      <p:bldP spid="8" grpId="0"/>
      <p:bldP spid="10" grpId="0"/>
      <p:bldP spid="12" grpId="0"/>
      <p:bldP spid="14" grpId="0"/>
      <p:bldP spid="14" grpId="1"/>
      <p:bldP spid="16" grpId="0"/>
      <p:bldP spid="18"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E0D7-36C3-2910-22F8-076D0AD11552}"/>
              </a:ext>
            </a:extLst>
          </p:cNvPr>
          <p:cNvSpPr>
            <a:spLocks noGrp="1"/>
          </p:cNvSpPr>
          <p:nvPr>
            <p:ph type="title"/>
          </p:nvPr>
        </p:nvSpPr>
        <p:spPr>
          <a:xfrm>
            <a:off x="838200" y="2766218"/>
            <a:ext cx="10515600" cy="1325563"/>
          </a:xfrm>
        </p:spPr>
        <p:txBody>
          <a:bodyPr/>
          <a:lstStyle/>
          <a:p>
            <a:pPr algn="ctr"/>
            <a:r>
              <a:rPr lang="en-US" dirty="0"/>
              <a:t>Break</a:t>
            </a:r>
          </a:p>
        </p:txBody>
      </p:sp>
    </p:spTree>
    <p:extLst>
      <p:ext uri="{BB962C8B-B14F-4D97-AF65-F5344CB8AC3E}">
        <p14:creationId xmlns:p14="http://schemas.microsoft.com/office/powerpoint/2010/main" val="7412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40F6-9C66-B53B-3BC9-F1B6E8D62B91}"/>
              </a:ext>
            </a:extLst>
          </p:cNvPr>
          <p:cNvSpPr>
            <a:spLocks noGrp="1"/>
          </p:cNvSpPr>
          <p:nvPr>
            <p:ph type="title"/>
          </p:nvPr>
        </p:nvSpPr>
        <p:spPr/>
        <p:txBody>
          <a:bodyPr/>
          <a:lstStyle/>
          <a:p>
            <a:r>
              <a:rPr lang="en-US" dirty="0"/>
              <a:t>DDR SDRAM</a:t>
            </a:r>
          </a:p>
        </p:txBody>
      </p:sp>
      <p:sp>
        <p:nvSpPr>
          <p:cNvPr id="3" name="Rectangle 2">
            <a:extLst>
              <a:ext uri="{FF2B5EF4-FFF2-40B4-BE49-F238E27FC236}">
                <a16:creationId xmlns:a16="http://schemas.microsoft.com/office/drawing/2014/main" id="{FB841D9F-31BA-46CE-A0ED-D9C2E9B57273}"/>
              </a:ext>
            </a:extLst>
          </p:cNvPr>
          <p:cNvSpPr/>
          <p:nvPr/>
        </p:nvSpPr>
        <p:spPr>
          <a:xfrm rot="5400000">
            <a:off x="66349" y="3159473"/>
            <a:ext cx="3982252" cy="104468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 name="64-bit wide">
            <a:extLst>
              <a:ext uri="{FF2B5EF4-FFF2-40B4-BE49-F238E27FC236}">
                <a16:creationId xmlns:a16="http://schemas.microsoft.com/office/drawing/2014/main" id="{3D4B5D7B-B51D-30AA-A9CD-DAF00E8C330C}"/>
              </a:ext>
            </a:extLst>
          </p:cNvPr>
          <p:cNvSpPr txBox="1"/>
          <p:nvPr/>
        </p:nvSpPr>
        <p:spPr>
          <a:xfrm>
            <a:off x="4846940" y="2732100"/>
            <a:ext cx="1268296" cy="369332"/>
          </a:xfrm>
          <a:prstGeom prst="rect">
            <a:avLst/>
          </a:prstGeom>
          <a:noFill/>
        </p:spPr>
        <p:txBody>
          <a:bodyPr wrap="none" rtlCol="0">
            <a:spAutoFit/>
          </a:bodyPr>
          <a:lstStyle/>
          <a:p>
            <a:r>
              <a:rPr lang="en-US" dirty="0"/>
              <a:t>64/72-wide</a:t>
            </a:r>
          </a:p>
        </p:txBody>
      </p:sp>
      <p:pic>
        <p:nvPicPr>
          <p:cNvPr id="13" name="Picture 2" descr="IconExperience » G-Collection » Dram Icon">
            <a:extLst>
              <a:ext uri="{FF2B5EF4-FFF2-40B4-BE49-F238E27FC236}">
                <a16:creationId xmlns:a16="http://schemas.microsoft.com/office/drawing/2014/main" id="{15D6D7A7-E196-6B38-CF73-38475309D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76706" y="1839197"/>
            <a:ext cx="2844737" cy="254771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Data lines">
            <a:extLst>
              <a:ext uri="{FF2B5EF4-FFF2-40B4-BE49-F238E27FC236}">
                <a16:creationId xmlns:a16="http://schemas.microsoft.com/office/drawing/2014/main" id="{ED618527-BED7-380D-A17F-822908BBA03F}"/>
              </a:ext>
            </a:extLst>
          </p:cNvPr>
          <p:cNvGrpSpPr/>
          <p:nvPr/>
        </p:nvGrpSpPr>
        <p:grpSpPr>
          <a:xfrm>
            <a:off x="2579816" y="2037819"/>
            <a:ext cx="4735384" cy="1238750"/>
            <a:chOff x="2579816" y="2037819"/>
            <a:chExt cx="4735384" cy="1238750"/>
          </a:xfrm>
        </p:grpSpPr>
        <p:cxnSp>
          <p:nvCxnSpPr>
            <p:cNvPr id="9" name="Straight Connector 8">
              <a:extLst>
                <a:ext uri="{FF2B5EF4-FFF2-40B4-BE49-F238E27FC236}">
                  <a16:creationId xmlns:a16="http://schemas.microsoft.com/office/drawing/2014/main" id="{53B6F7B8-EA79-70BC-2E91-757D92556731}"/>
                </a:ext>
              </a:extLst>
            </p:cNvPr>
            <p:cNvCxnSpPr/>
            <p:nvPr/>
          </p:nvCxnSpPr>
          <p:spPr>
            <a:xfrm>
              <a:off x="6491480" y="2706141"/>
              <a:ext cx="0" cy="53819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F8B4610-8C50-9802-7D9A-499321B9A896}"/>
                </a:ext>
              </a:extLst>
            </p:cNvPr>
            <p:cNvCxnSpPr>
              <a:cxnSpLocks/>
            </p:cNvCxnSpPr>
            <p:nvPr/>
          </p:nvCxnSpPr>
          <p:spPr>
            <a:xfrm>
              <a:off x="2579817" y="2037819"/>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DC8DF6-937E-9900-4C84-594B0F0CA50B}"/>
                </a:ext>
              </a:extLst>
            </p:cNvPr>
            <p:cNvCxnSpPr>
              <a:cxnSpLocks/>
            </p:cNvCxnSpPr>
            <p:nvPr/>
          </p:nvCxnSpPr>
          <p:spPr>
            <a:xfrm>
              <a:off x="2579817" y="2178027"/>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080052-68F2-1E71-5175-3FDA767AAD53}"/>
                </a:ext>
              </a:extLst>
            </p:cNvPr>
            <p:cNvCxnSpPr>
              <a:cxnSpLocks/>
            </p:cNvCxnSpPr>
            <p:nvPr/>
          </p:nvCxnSpPr>
          <p:spPr>
            <a:xfrm>
              <a:off x="2579817" y="2330427"/>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548E2D-D3CC-0C0E-0746-6AD07B97E81E}"/>
                </a:ext>
              </a:extLst>
            </p:cNvPr>
            <p:cNvCxnSpPr>
              <a:cxnSpLocks/>
            </p:cNvCxnSpPr>
            <p:nvPr/>
          </p:nvCxnSpPr>
          <p:spPr>
            <a:xfrm>
              <a:off x="2579817" y="2482827"/>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EAF08A-BC5C-7989-87B7-095E350F128E}"/>
                </a:ext>
              </a:extLst>
            </p:cNvPr>
            <p:cNvCxnSpPr>
              <a:cxnSpLocks/>
            </p:cNvCxnSpPr>
            <p:nvPr/>
          </p:nvCxnSpPr>
          <p:spPr>
            <a:xfrm>
              <a:off x="2579817" y="2623035"/>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D6979C-63C3-D763-4DE4-C890C63DC910}"/>
                </a:ext>
              </a:extLst>
            </p:cNvPr>
            <p:cNvCxnSpPr>
              <a:cxnSpLocks/>
            </p:cNvCxnSpPr>
            <p:nvPr/>
          </p:nvCxnSpPr>
          <p:spPr>
            <a:xfrm>
              <a:off x="2579816" y="3276569"/>
              <a:ext cx="473538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Address &amp; Control Lines">
            <a:extLst>
              <a:ext uri="{FF2B5EF4-FFF2-40B4-BE49-F238E27FC236}">
                <a16:creationId xmlns:a16="http://schemas.microsoft.com/office/drawing/2014/main" id="{4933514D-7E70-BAB8-05CD-4054380BA6BF}"/>
              </a:ext>
            </a:extLst>
          </p:cNvPr>
          <p:cNvGrpSpPr/>
          <p:nvPr/>
        </p:nvGrpSpPr>
        <p:grpSpPr>
          <a:xfrm>
            <a:off x="2579815" y="3575304"/>
            <a:ext cx="4735384" cy="201168"/>
            <a:chOff x="2579815" y="3575304"/>
            <a:chExt cx="4735384" cy="201168"/>
          </a:xfrm>
        </p:grpSpPr>
        <p:cxnSp>
          <p:nvCxnSpPr>
            <p:cNvPr id="19" name="Straight Arrow Connector 18">
              <a:extLst>
                <a:ext uri="{FF2B5EF4-FFF2-40B4-BE49-F238E27FC236}">
                  <a16:creationId xmlns:a16="http://schemas.microsoft.com/office/drawing/2014/main" id="{11676833-211B-2D48-8F93-3B9C1607A9EF}"/>
                </a:ext>
              </a:extLst>
            </p:cNvPr>
            <p:cNvCxnSpPr>
              <a:cxnSpLocks/>
            </p:cNvCxnSpPr>
            <p:nvPr/>
          </p:nvCxnSpPr>
          <p:spPr>
            <a:xfrm>
              <a:off x="2579815" y="3575304"/>
              <a:ext cx="4735383" cy="0"/>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150F76-9E85-1040-38DA-7C628F996861}"/>
                </a:ext>
              </a:extLst>
            </p:cNvPr>
            <p:cNvCxnSpPr>
              <a:cxnSpLocks/>
            </p:cNvCxnSpPr>
            <p:nvPr/>
          </p:nvCxnSpPr>
          <p:spPr>
            <a:xfrm>
              <a:off x="2579816" y="3681814"/>
              <a:ext cx="4735383" cy="0"/>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6D495A-0326-7482-AE5B-E7432C1609A8}"/>
                </a:ext>
              </a:extLst>
            </p:cNvPr>
            <p:cNvCxnSpPr>
              <a:cxnSpLocks/>
            </p:cNvCxnSpPr>
            <p:nvPr/>
          </p:nvCxnSpPr>
          <p:spPr>
            <a:xfrm>
              <a:off x="2579815" y="3776472"/>
              <a:ext cx="4735383" cy="0"/>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 name="Clock line">
            <a:extLst>
              <a:ext uri="{FF2B5EF4-FFF2-40B4-BE49-F238E27FC236}">
                <a16:creationId xmlns:a16="http://schemas.microsoft.com/office/drawing/2014/main" id="{31325FDA-8B33-5156-25C3-3D544DE68362}"/>
              </a:ext>
            </a:extLst>
          </p:cNvPr>
          <p:cNvCxnSpPr>
            <a:cxnSpLocks/>
          </p:cNvCxnSpPr>
          <p:nvPr/>
        </p:nvCxnSpPr>
        <p:spPr>
          <a:xfrm>
            <a:off x="2579815" y="4038600"/>
            <a:ext cx="4735383" cy="0"/>
          </a:xfrm>
          <a:prstGeom prst="straightConnector1">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33B582-204A-AA96-6A7C-432EFAC8800B}"/>
              </a:ext>
            </a:extLst>
          </p:cNvPr>
          <p:cNvSpPr txBox="1"/>
          <p:nvPr/>
        </p:nvSpPr>
        <p:spPr>
          <a:xfrm>
            <a:off x="7356155" y="1280658"/>
            <a:ext cx="1250663" cy="369332"/>
          </a:xfrm>
          <a:prstGeom prst="rect">
            <a:avLst/>
          </a:prstGeom>
          <a:noFill/>
        </p:spPr>
        <p:txBody>
          <a:bodyPr wrap="none" rtlCol="0">
            <a:spAutoFit/>
          </a:bodyPr>
          <a:lstStyle/>
          <a:p>
            <a:r>
              <a:rPr lang="en-US" dirty="0"/>
              <a:t>DDR4-3200</a:t>
            </a:r>
          </a:p>
        </p:txBody>
      </p:sp>
      <p:sp>
        <p:nvSpPr>
          <p:cNvPr id="24" name="TextBox 23">
            <a:extLst>
              <a:ext uri="{FF2B5EF4-FFF2-40B4-BE49-F238E27FC236}">
                <a16:creationId xmlns:a16="http://schemas.microsoft.com/office/drawing/2014/main" id="{82829DCD-7A66-8AEC-4549-C32688DF7CB6}"/>
              </a:ext>
            </a:extLst>
          </p:cNvPr>
          <p:cNvSpPr txBox="1"/>
          <p:nvPr/>
        </p:nvSpPr>
        <p:spPr>
          <a:xfrm>
            <a:off x="4719381" y="1587207"/>
            <a:ext cx="1092350" cy="369332"/>
          </a:xfrm>
          <a:prstGeom prst="rect">
            <a:avLst/>
          </a:prstGeom>
          <a:noFill/>
        </p:spPr>
        <p:txBody>
          <a:bodyPr wrap="none" rtlCol="0">
            <a:spAutoFit/>
          </a:bodyPr>
          <a:lstStyle/>
          <a:p>
            <a:r>
              <a:rPr lang="en-US" dirty="0"/>
              <a:t>25.6 GB/s</a:t>
            </a:r>
          </a:p>
        </p:txBody>
      </p:sp>
      <p:sp>
        <p:nvSpPr>
          <p:cNvPr id="26" name="TextBox 25">
            <a:extLst>
              <a:ext uri="{FF2B5EF4-FFF2-40B4-BE49-F238E27FC236}">
                <a16:creationId xmlns:a16="http://schemas.microsoft.com/office/drawing/2014/main" id="{4B0A3767-810B-BE7D-67C2-56EA70C1BDB7}"/>
              </a:ext>
            </a:extLst>
          </p:cNvPr>
          <p:cNvSpPr txBox="1"/>
          <p:nvPr/>
        </p:nvSpPr>
        <p:spPr>
          <a:xfrm>
            <a:off x="4711096" y="5428946"/>
            <a:ext cx="4019049" cy="523220"/>
          </a:xfrm>
          <a:prstGeom prst="rect">
            <a:avLst/>
          </a:prstGeom>
          <a:noFill/>
        </p:spPr>
        <p:txBody>
          <a:bodyPr wrap="none" rtlCol="0">
            <a:spAutoFit/>
          </a:bodyPr>
          <a:lstStyle/>
          <a:p>
            <a:r>
              <a:rPr lang="en-US" sz="2800" dirty="0"/>
              <a:t>One channel – 64-bit wide</a:t>
            </a:r>
          </a:p>
        </p:txBody>
      </p:sp>
      <p:sp>
        <p:nvSpPr>
          <p:cNvPr id="27" name="77-bit wide">
            <a:extLst>
              <a:ext uri="{FF2B5EF4-FFF2-40B4-BE49-F238E27FC236}">
                <a16:creationId xmlns:a16="http://schemas.microsoft.com/office/drawing/2014/main" id="{5A670409-EECB-04A9-1B59-6EA28026A7D1}"/>
              </a:ext>
            </a:extLst>
          </p:cNvPr>
          <p:cNvSpPr txBox="1"/>
          <p:nvPr/>
        </p:nvSpPr>
        <p:spPr>
          <a:xfrm>
            <a:off x="4906172" y="2795379"/>
            <a:ext cx="944489" cy="369332"/>
          </a:xfrm>
          <a:prstGeom prst="rect">
            <a:avLst/>
          </a:prstGeom>
          <a:noFill/>
        </p:spPr>
        <p:txBody>
          <a:bodyPr wrap="none" rtlCol="0">
            <a:spAutoFit/>
          </a:bodyPr>
          <a:lstStyle/>
          <a:p>
            <a:r>
              <a:rPr lang="en-US" dirty="0"/>
              <a:t>77-wide</a:t>
            </a:r>
          </a:p>
        </p:txBody>
      </p:sp>
      <p:sp>
        <p:nvSpPr>
          <p:cNvPr id="30" name="TextBox 29">
            <a:extLst>
              <a:ext uri="{FF2B5EF4-FFF2-40B4-BE49-F238E27FC236}">
                <a16:creationId xmlns:a16="http://schemas.microsoft.com/office/drawing/2014/main" id="{3383E315-1FC6-B70C-45D5-C9F0F4242A13}"/>
              </a:ext>
            </a:extLst>
          </p:cNvPr>
          <p:cNvSpPr txBox="1"/>
          <p:nvPr/>
        </p:nvSpPr>
        <p:spPr>
          <a:xfrm>
            <a:off x="3376050" y="4584590"/>
            <a:ext cx="3601179" cy="369332"/>
          </a:xfrm>
          <a:prstGeom prst="rect">
            <a:avLst/>
          </a:prstGeom>
          <a:noFill/>
        </p:spPr>
        <p:txBody>
          <a:bodyPr wrap="none" rtlCol="0">
            <a:spAutoFit/>
          </a:bodyPr>
          <a:lstStyle/>
          <a:p>
            <a:r>
              <a:rPr lang="en-US" dirty="0"/>
              <a:t>Latency – 50ns (because capacitive!)</a:t>
            </a:r>
          </a:p>
        </p:txBody>
      </p:sp>
      <p:sp>
        <p:nvSpPr>
          <p:cNvPr id="31" name="TextBox 30">
            <a:extLst>
              <a:ext uri="{FF2B5EF4-FFF2-40B4-BE49-F238E27FC236}">
                <a16:creationId xmlns:a16="http://schemas.microsoft.com/office/drawing/2014/main" id="{A488C5F1-C214-9C95-2590-F0BDB7F11E31}"/>
              </a:ext>
            </a:extLst>
          </p:cNvPr>
          <p:cNvSpPr txBox="1"/>
          <p:nvPr/>
        </p:nvSpPr>
        <p:spPr>
          <a:xfrm rot="16200000">
            <a:off x="1065792" y="3244333"/>
            <a:ext cx="1983363" cy="369332"/>
          </a:xfrm>
          <a:prstGeom prst="rect">
            <a:avLst/>
          </a:prstGeom>
          <a:noFill/>
        </p:spPr>
        <p:txBody>
          <a:bodyPr wrap="none" rtlCol="0">
            <a:spAutoFit/>
          </a:bodyPr>
          <a:lstStyle/>
          <a:p>
            <a:r>
              <a:rPr lang="en-US" dirty="0"/>
              <a:t>Memory Controller</a:t>
            </a:r>
          </a:p>
        </p:txBody>
      </p:sp>
      <p:sp>
        <p:nvSpPr>
          <p:cNvPr id="32" name="TextBox 31">
            <a:extLst>
              <a:ext uri="{FF2B5EF4-FFF2-40B4-BE49-F238E27FC236}">
                <a16:creationId xmlns:a16="http://schemas.microsoft.com/office/drawing/2014/main" id="{D57DB3C5-8EA6-056B-A86E-CCC0DCCF6110}"/>
              </a:ext>
            </a:extLst>
          </p:cNvPr>
          <p:cNvSpPr txBox="1"/>
          <p:nvPr/>
        </p:nvSpPr>
        <p:spPr>
          <a:xfrm>
            <a:off x="8754044" y="3090995"/>
            <a:ext cx="2398670" cy="646331"/>
          </a:xfrm>
          <a:prstGeom prst="rect">
            <a:avLst/>
          </a:prstGeom>
          <a:noFill/>
        </p:spPr>
        <p:txBody>
          <a:bodyPr wrap="none" rtlCol="0">
            <a:spAutoFit/>
          </a:bodyPr>
          <a:lstStyle/>
          <a:p>
            <a:pPr algn="ctr"/>
            <a:r>
              <a:rPr lang="en-US" dirty="0"/>
              <a:t>DIMM is dumb!</a:t>
            </a:r>
          </a:p>
          <a:p>
            <a:pPr algn="ctr"/>
            <a:r>
              <a:rPr lang="en-US" dirty="0"/>
              <a:t>Pure Capacitive Storage</a:t>
            </a:r>
          </a:p>
        </p:txBody>
      </p:sp>
      <p:sp>
        <p:nvSpPr>
          <p:cNvPr id="33" name="TextBox 32">
            <a:extLst>
              <a:ext uri="{FF2B5EF4-FFF2-40B4-BE49-F238E27FC236}">
                <a16:creationId xmlns:a16="http://schemas.microsoft.com/office/drawing/2014/main" id="{3061B9D9-C8A5-F962-107C-90D3008B9035}"/>
              </a:ext>
            </a:extLst>
          </p:cNvPr>
          <p:cNvSpPr txBox="1"/>
          <p:nvPr/>
        </p:nvSpPr>
        <p:spPr>
          <a:xfrm>
            <a:off x="3705896" y="4047573"/>
            <a:ext cx="3342453" cy="369332"/>
          </a:xfrm>
          <a:prstGeom prst="rect">
            <a:avLst/>
          </a:prstGeom>
          <a:noFill/>
        </p:spPr>
        <p:txBody>
          <a:bodyPr wrap="none" rtlCol="0">
            <a:spAutoFit/>
          </a:bodyPr>
          <a:lstStyle/>
          <a:p>
            <a:r>
              <a:rPr lang="en-US" dirty="0"/>
              <a:t>1600 MHz (double data pumping)</a:t>
            </a:r>
          </a:p>
        </p:txBody>
      </p:sp>
      <p:sp>
        <p:nvSpPr>
          <p:cNvPr id="34" name="TextBox 33">
            <a:extLst>
              <a:ext uri="{FF2B5EF4-FFF2-40B4-BE49-F238E27FC236}">
                <a16:creationId xmlns:a16="http://schemas.microsoft.com/office/drawing/2014/main" id="{986CF687-2906-BF53-C791-89C00414E1D8}"/>
              </a:ext>
            </a:extLst>
          </p:cNvPr>
          <p:cNvSpPr txBox="1"/>
          <p:nvPr/>
        </p:nvSpPr>
        <p:spPr>
          <a:xfrm>
            <a:off x="5781938" y="1582302"/>
            <a:ext cx="1384866" cy="369332"/>
          </a:xfrm>
          <a:prstGeom prst="rect">
            <a:avLst/>
          </a:prstGeom>
          <a:noFill/>
        </p:spPr>
        <p:txBody>
          <a:bodyPr wrap="none" rtlCol="0">
            <a:spAutoFit/>
          </a:bodyPr>
          <a:lstStyle/>
          <a:p>
            <a:r>
              <a:rPr lang="en-US" dirty="0"/>
              <a:t>@3200 MT/s</a:t>
            </a:r>
          </a:p>
        </p:txBody>
      </p:sp>
      <p:sp>
        <p:nvSpPr>
          <p:cNvPr id="35" name="TextBox 34">
            <a:extLst>
              <a:ext uri="{FF2B5EF4-FFF2-40B4-BE49-F238E27FC236}">
                <a16:creationId xmlns:a16="http://schemas.microsoft.com/office/drawing/2014/main" id="{32A96798-4FC5-7E3B-71B4-F2972E801D94}"/>
              </a:ext>
            </a:extLst>
          </p:cNvPr>
          <p:cNvSpPr txBox="1"/>
          <p:nvPr/>
        </p:nvSpPr>
        <p:spPr>
          <a:xfrm>
            <a:off x="6977229" y="4597014"/>
            <a:ext cx="2897845" cy="369332"/>
          </a:xfrm>
          <a:prstGeom prst="rect">
            <a:avLst/>
          </a:prstGeom>
          <a:noFill/>
        </p:spPr>
        <p:txBody>
          <a:bodyPr wrap="none" rtlCol="0">
            <a:spAutoFit/>
          </a:bodyPr>
          <a:lstStyle/>
          <a:p>
            <a:r>
              <a:rPr lang="en-US" dirty="0">
                <a:solidFill>
                  <a:srgbClr val="FF0000"/>
                </a:solidFill>
              </a:rPr>
              <a:t>Actual throughput achieved?</a:t>
            </a:r>
          </a:p>
        </p:txBody>
      </p:sp>
      <p:sp>
        <p:nvSpPr>
          <p:cNvPr id="36" name="TextBox 35">
            <a:extLst>
              <a:ext uri="{FF2B5EF4-FFF2-40B4-BE49-F238E27FC236}">
                <a16:creationId xmlns:a16="http://schemas.microsoft.com/office/drawing/2014/main" id="{C3EBBD7F-A3CF-456E-C5FE-0606E79D4E10}"/>
              </a:ext>
            </a:extLst>
          </p:cNvPr>
          <p:cNvSpPr txBox="1"/>
          <p:nvPr/>
        </p:nvSpPr>
        <p:spPr>
          <a:xfrm>
            <a:off x="6977229" y="4898289"/>
            <a:ext cx="3400162" cy="369332"/>
          </a:xfrm>
          <a:prstGeom prst="rect">
            <a:avLst/>
          </a:prstGeom>
          <a:noFill/>
        </p:spPr>
        <p:txBody>
          <a:bodyPr wrap="none" rtlCol="0">
            <a:spAutoFit/>
          </a:bodyPr>
          <a:lstStyle/>
          <a:p>
            <a:r>
              <a:rPr lang="en-US" dirty="0"/>
              <a:t>BURST - </a:t>
            </a:r>
            <a:r>
              <a:rPr lang="en-US" dirty="0">
                <a:solidFill>
                  <a:srgbClr val="FF0000"/>
                </a:solidFill>
              </a:rPr>
              <a:t>throughput hides latency!</a:t>
            </a:r>
          </a:p>
        </p:txBody>
      </p:sp>
      <p:sp>
        <p:nvSpPr>
          <p:cNvPr id="37" name="TextBox 36">
            <a:extLst>
              <a:ext uri="{FF2B5EF4-FFF2-40B4-BE49-F238E27FC236}">
                <a16:creationId xmlns:a16="http://schemas.microsoft.com/office/drawing/2014/main" id="{DE255A03-C1B4-7119-0A95-1D6E607603EF}"/>
              </a:ext>
            </a:extLst>
          </p:cNvPr>
          <p:cNvSpPr txBox="1"/>
          <p:nvPr/>
        </p:nvSpPr>
        <p:spPr>
          <a:xfrm>
            <a:off x="2842868" y="1512234"/>
            <a:ext cx="647934" cy="369332"/>
          </a:xfrm>
          <a:prstGeom prst="rect">
            <a:avLst/>
          </a:prstGeom>
          <a:noFill/>
        </p:spPr>
        <p:txBody>
          <a:bodyPr wrap="none" rtlCol="0">
            <a:spAutoFit/>
          </a:bodyPr>
          <a:lstStyle/>
          <a:p>
            <a:r>
              <a:rPr lang="en-US" dirty="0">
                <a:solidFill>
                  <a:srgbClr val="FF0000"/>
                </a:solidFill>
              </a:rPr>
              <a:t>Lies?</a:t>
            </a:r>
          </a:p>
        </p:txBody>
      </p:sp>
    </p:spTree>
    <p:extLst>
      <p:ext uri="{BB962C8B-B14F-4D97-AF65-F5344CB8AC3E}">
        <p14:creationId xmlns:p14="http://schemas.microsoft.com/office/powerpoint/2010/main" val="14382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3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4" grpId="0"/>
      <p:bldP spid="26" grpId="0"/>
      <p:bldP spid="27" grpId="0"/>
      <p:bldP spid="27" grpId="1"/>
      <p:bldP spid="30" grpId="0"/>
      <p:bldP spid="31" grpId="0"/>
      <p:bldP spid="32" grpId="0"/>
      <p:bldP spid="33" grpId="0"/>
      <p:bldP spid="34" grpId="0"/>
      <p:bldP spid="35" grpId="0"/>
      <p:bldP spid="35" grpId="1"/>
      <p:bldP spid="36" grpId="0"/>
      <p:bldP spid="37" grpId="0"/>
      <p:bldP spid="3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8984-0389-2740-65C6-C6C47CC2F7FC}"/>
              </a:ext>
            </a:extLst>
          </p:cNvPr>
          <p:cNvSpPr>
            <a:spLocks noGrp="1"/>
          </p:cNvSpPr>
          <p:nvPr>
            <p:ph type="title"/>
          </p:nvPr>
        </p:nvSpPr>
        <p:spPr/>
        <p:txBody>
          <a:bodyPr/>
          <a:lstStyle/>
          <a:p>
            <a:r>
              <a:rPr lang="en-US" dirty="0"/>
              <a:t>Memory Hierarchy</a:t>
            </a:r>
          </a:p>
        </p:txBody>
      </p:sp>
      <p:grpSp>
        <p:nvGrpSpPr>
          <p:cNvPr id="7" name="Group 6">
            <a:extLst>
              <a:ext uri="{FF2B5EF4-FFF2-40B4-BE49-F238E27FC236}">
                <a16:creationId xmlns:a16="http://schemas.microsoft.com/office/drawing/2014/main" id="{73135013-F192-DA6F-7825-E95B306B2B53}"/>
              </a:ext>
            </a:extLst>
          </p:cNvPr>
          <p:cNvGrpSpPr/>
          <p:nvPr/>
        </p:nvGrpSpPr>
        <p:grpSpPr>
          <a:xfrm rot="10800000">
            <a:off x="1026216" y="1495518"/>
            <a:ext cx="5069784" cy="4113248"/>
            <a:chOff x="3241590" y="1977080"/>
            <a:chExt cx="2038865" cy="1940011"/>
          </a:xfrm>
        </p:grpSpPr>
        <p:sp>
          <p:nvSpPr>
            <p:cNvPr id="8" name="Rectangle 7">
              <a:extLst>
                <a:ext uri="{FF2B5EF4-FFF2-40B4-BE49-F238E27FC236}">
                  <a16:creationId xmlns:a16="http://schemas.microsoft.com/office/drawing/2014/main" id="{35153B97-0313-64CF-692B-4DD82FB69AFC}"/>
                </a:ext>
              </a:extLst>
            </p:cNvPr>
            <p:cNvSpPr/>
            <p:nvPr/>
          </p:nvSpPr>
          <p:spPr>
            <a:xfrm>
              <a:off x="3241590" y="1977080"/>
              <a:ext cx="2038865" cy="1940011"/>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366F95-FD96-C3AE-95C8-4E6CD36E3C25}"/>
                </a:ext>
              </a:extLst>
            </p:cNvPr>
            <p:cNvSpPr/>
            <p:nvPr/>
          </p:nvSpPr>
          <p:spPr>
            <a:xfrm rot="16200000">
              <a:off x="2553732" y="2737020"/>
              <a:ext cx="1878227" cy="4201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Memory Controller</a:t>
              </a:r>
            </a:p>
          </p:txBody>
        </p:sp>
      </p:grpSp>
      <p:pic>
        <p:nvPicPr>
          <p:cNvPr id="5" name="DIMM1" descr="IconExperience » G-Collection » Dram Icon">
            <a:extLst>
              <a:ext uri="{FF2B5EF4-FFF2-40B4-BE49-F238E27FC236}">
                <a16:creationId xmlns:a16="http://schemas.microsoft.com/office/drawing/2014/main" id="{328AF416-11C2-5172-09EE-AC02055A3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790262" y="2288678"/>
            <a:ext cx="1136628" cy="1017953"/>
          </a:xfrm>
          <a:prstGeom prst="rect">
            <a:avLst/>
          </a:prstGeom>
          <a:noFill/>
          <a:extLst>
            <a:ext uri="{909E8E84-426E-40DD-AFC4-6F175D3DCCD1}">
              <a14:hiddenFill xmlns:a14="http://schemas.microsoft.com/office/drawing/2010/main">
                <a:solidFill>
                  <a:srgbClr val="FFFFFF"/>
                </a:solidFill>
              </a14:hiddenFill>
            </a:ext>
          </a:extLst>
        </p:spPr>
      </p:pic>
      <p:pic>
        <p:nvPicPr>
          <p:cNvPr id="6" name="DIMM2" descr="IconExperience » G-Collection » Dram Icon">
            <a:extLst>
              <a:ext uri="{FF2B5EF4-FFF2-40B4-BE49-F238E27FC236}">
                <a16:creationId xmlns:a16="http://schemas.microsoft.com/office/drawing/2014/main" id="{A194FDD3-0088-8ABB-BB31-151506769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790262" y="3531756"/>
            <a:ext cx="1136628" cy="1017953"/>
          </a:xfrm>
          <a:prstGeom prst="rect">
            <a:avLst/>
          </a:prstGeom>
          <a:noFill/>
          <a:extLst>
            <a:ext uri="{909E8E84-426E-40DD-AFC4-6F175D3DCCD1}">
              <a14:hiddenFill xmlns:a14="http://schemas.microsoft.com/office/drawing/2010/main">
                <a:solidFill>
                  <a:srgbClr val="FFFFFF"/>
                </a:solidFill>
              </a14:hiddenFill>
            </a:ext>
          </a:extLst>
        </p:spPr>
      </p:pic>
      <p:sp>
        <p:nvSpPr>
          <p:cNvPr id="10" name="Channel 2">
            <a:extLst>
              <a:ext uri="{FF2B5EF4-FFF2-40B4-BE49-F238E27FC236}">
                <a16:creationId xmlns:a16="http://schemas.microsoft.com/office/drawing/2014/main" id="{C4F58879-2D39-5273-0E07-DE1F33080C00}"/>
              </a:ext>
            </a:extLst>
          </p:cNvPr>
          <p:cNvSpPr/>
          <p:nvPr/>
        </p:nvSpPr>
        <p:spPr>
          <a:xfrm>
            <a:off x="6009702" y="3867679"/>
            <a:ext cx="973830" cy="342222"/>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annel 1">
            <a:extLst>
              <a:ext uri="{FF2B5EF4-FFF2-40B4-BE49-F238E27FC236}">
                <a16:creationId xmlns:a16="http://schemas.microsoft.com/office/drawing/2014/main" id="{8444C4E5-8262-76F5-B037-36545D68E424}"/>
              </a:ext>
            </a:extLst>
          </p:cNvPr>
          <p:cNvSpPr/>
          <p:nvPr/>
        </p:nvSpPr>
        <p:spPr>
          <a:xfrm>
            <a:off x="6009702" y="2626543"/>
            <a:ext cx="973830" cy="342222"/>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3F01C9-1DFB-6487-7AF4-8DED42742B20}"/>
              </a:ext>
            </a:extLst>
          </p:cNvPr>
          <p:cNvSpPr/>
          <p:nvPr/>
        </p:nvSpPr>
        <p:spPr>
          <a:xfrm>
            <a:off x="4044392" y="1962990"/>
            <a:ext cx="516811" cy="330797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L3</a:t>
            </a:r>
          </a:p>
        </p:txBody>
      </p:sp>
      <p:grpSp>
        <p:nvGrpSpPr>
          <p:cNvPr id="26" name="Group 25">
            <a:extLst>
              <a:ext uri="{FF2B5EF4-FFF2-40B4-BE49-F238E27FC236}">
                <a16:creationId xmlns:a16="http://schemas.microsoft.com/office/drawing/2014/main" id="{0A330EDE-D638-1E8F-C03F-ACCC2EA7AA34}"/>
              </a:ext>
            </a:extLst>
          </p:cNvPr>
          <p:cNvGrpSpPr/>
          <p:nvPr/>
        </p:nvGrpSpPr>
        <p:grpSpPr>
          <a:xfrm>
            <a:off x="1335409" y="3616978"/>
            <a:ext cx="2689412" cy="1653988"/>
            <a:chOff x="1341622" y="3429000"/>
            <a:chExt cx="2689412" cy="1653988"/>
          </a:xfrm>
        </p:grpSpPr>
        <p:grpSp>
          <p:nvGrpSpPr>
            <p:cNvPr id="15" name="Group 14">
              <a:extLst>
                <a:ext uri="{FF2B5EF4-FFF2-40B4-BE49-F238E27FC236}">
                  <a16:creationId xmlns:a16="http://schemas.microsoft.com/office/drawing/2014/main" id="{BF418BC6-DBF6-C4F4-469D-3821147949CF}"/>
                </a:ext>
              </a:extLst>
            </p:cNvPr>
            <p:cNvGrpSpPr/>
            <p:nvPr/>
          </p:nvGrpSpPr>
          <p:grpSpPr>
            <a:xfrm>
              <a:off x="1341622" y="3429000"/>
              <a:ext cx="2689412" cy="1653988"/>
              <a:chOff x="6938682" y="4746812"/>
              <a:chExt cx="2689412" cy="1653988"/>
            </a:xfrm>
          </p:grpSpPr>
          <p:sp>
            <p:nvSpPr>
              <p:cNvPr id="12" name="Rectangle 11">
                <a:extLst>
                  <a:ext uri="{FF2B5EF4-FFF2-40B4-BE49-F238E27FC236}">
                    <a16:creationId xmlns:a16="http://schemas.microsoft.com/office/drawing/2014/main" id="{2F1E8240-FCA4-F9E3-8252-554830655908}"/>
                  </a:ext>
                </a:extLst>
              </p:cNvPr>
              <p:cNvSpPr/>
              <p:nvPr/>
            </p:nvSpPr>
            <p:spPr>
              <a:xfrm>
                <a:off x="6938682" y="4746812"/>
                <a:ext cx="2689412" cy="1653988"/>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5E35C5-5FE0-398D-50E4-3F44820A2988}"/>
                  </a:ext>
                </a:extLst>
              </p:cNvPr>
              <p:cNvSpPr/>
              <p:nvPr/>
            </p:nvSpPr>
            <p:spPr>
              <a:xfrm>
                <a:off x="8525435" y="4746812"/>
                <a:ext cx="777151" cy="35583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42D9873-4A83-99C5-194B-CBADC3821126}"/>
                  </a:ext>
                </a:extLst>
              </p:cNvPr>
              <p:cNvSpPr/>
              <p:nvPr/>
            </p:nvSpPr>
            <p:spPr>
              <a:xfrm>
                <a:off x="8525435" y="5419068"/>
                <a:ext cx="777151" cy="35583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L1</a:t>
                </a:r>
              </a:p>
            </p:txBody>
          </p:sp>
        </p:grpSp>
        <p:sp>
          <p:nvSpPr>
            <p:cNvPr id="23" name="Rectangle 22">
              <a:extLst>
                <a:ext uri="{FF2B5EF4-FFF2-40B4-BE49-F238E27FC236}">
                  <a16:creationId xmlns:a16="http://schemas.microsoft.com/office/drawing/2014/main" id="{0D8E1854-040B-3B64-C326-06E2CC634401}"/>
                </a:ext>
              </a:extLst>
            </p:cNvPr>
            <p:cNvSpPr/>
            <p:nvPr/>
          </p:nvSpPr>
          <p:spPr>
            <a:xfrm>
              <a:off x="1697088" y="4609047"/>
              <a:ext cx="1976717" cy="35999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a:t>
              </a:r>
            </a:p>
          </p:txBody>
        </p:sp>
      </p:grpSp>
      <p:grpSp>
        <p:nvGrpSpPr>
          <p:cNvPr id="25" name="Group 24">
            <a:extLst>
              <a:ext uri="{FF2B5EF4-FFF2-40B4-BE49-F238E27FC236}">
                <a16:creationId xmlns:a16="http://schemas.microsoft.com/office/drawing/2014/main" id="{52E8001D-B7FD-5701-5DE3-29CC225153D0}"/>
              </a:ext>
            </a:extLst>
          </p:cNvPr>
          <p:cNvGrpSpPr/>
          <p:nvPr/>
        </p:nvGrpSpPr>
        <p:grpSpPr>
          <a:xfrm>
            <a:off x="1335409" y="1962990"/>
            <a:ext cx="2689412" cy="1653988"/>
            <a:chOff x="1341622" y="1775012"/>
            <a:chExt cx="2689412" cy="1653988"/>
          </a:xfrm>
        </p:grpSpPr>
        <p:grpSp>
          <p:nvGrpSpPr>
            <p:cNvPr id="16" name="Group 15">
              <a:extLst>
                <a:ext uri="{FF2B5EF4-FFF2-40B4-BE49-F238E27FC236}">
                  <a16:creationId xmlns:a16="http://schemas.microsoft.com/office/drawing/2014/main" id="{62C9A4D2-4376-42DC-95BD-E53FF712AA53}"/>
                </a:ext>
              </a:extLst>
            </p:cNvPr>
            <p:cNvGrpSpPr/>
            <p:nvPr/>
          </p:nvGrpSpPr>
          <p:grpSpPr>
            <a:xfrm>
              <a:off x="1341622" y="1775012"/>
              <a:ext cx="2689412" cy="1653988"/>
              <a:chOff x="6938682" y="4746812"/>
              <a:chExt cx="2689412" cy="1653988"/>
            </a:xfrm>
          </p:grpSpPr>
          <p:sp>
            <p:nvSpPr>
              <p:cNvPr id="17" name="Rectangle 16">
                <a:extLst>
                  <a:ext uri="{FF2B5EF4-FFF2-40B4-BE49-F238E27FC236}">
                    <a16:creationId xmlns:a16="http://schemas.microsoft.com/office/drawing/2014/main" id="{8C8F9827-FEEF-B3D5-0584-6DF54C800AE7}"/>
                  </a:ext>
                </a:extLst>
              </p:cNvPr>
              <p:cNvSpPr/>
              <p:nvPr/>
            </p:nvSpPr>
            <p:spPr>
              <a:xfrm>
                <a:off x="6938682" y="4746812"/>
                <a:ext cx="2689412" cy="1653988"/>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FBC093-5E4C-2079-4C75-EAD701225D9E}"/>
                  </a:ext>
                </a:extLst>
              </p:cNvPr>
              <p:cNvSpPr/>
              <p:nvPr/>
            </p:nvSpPr>
            <p:spPr>
              <a:xfrm>
                <a:off x="8525435" y="6035160"/>
                <a:ext cx="777151" cy="35583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DBF38E-0F30-4357-445D-CBAD871E2235}"/>
                  </a:ext>
                </a:extLst>
              </p:cNvPr>
              <p:cNvSpPr/>
              <p:nvPr/>
            </p:nvSpPr>
            <p:spPr>
              <a:xfrm>
                <a:off x="8525435" y="5419068"/>
                <a:ext cx="777151" cy="35583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L1</a:t>
                </a:r>
              </a:p>
            </p:txBody>
          </p:sp>
        </p:grpSp>
        <p:sp>
          <p:nvSpPr>
            <p:cNvPr id="24" name="Rectangle 23">
              <a:extLst>
                <a:ext uri="{FF2B5EF4-FFF2-40B4-BE49-F238E27FC236}">
                  <a16:creationId xmlns:a16="http://schemas.microsoft.com/office/drawing/2014/main" id="{F5020B00-CE66-E62D-6670-7E3355BBCCCA}"/>
                </a:ext>
              </a:extLst>
            </p:cNvPr>
            <p:cNvSpPr/>
            <p:nvPr/>
          </p:nvSpPr>
          <p:spPr>
            <a:xfrm>
              <a:off x="1697088" y="1911439"/>
              <a:ext cx="1976717" cy="35999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a:t>
              </a:r>
            </a:p>
          </p:txBody>
        </p:sp>
      </p:grpSp>
      <p:sp>
        <p:nvSpPr>
          <p:cNvPr id="27" name="TextBox 26">
            <a:extLst>
              <a:ext uri="{FF2B5EF4-FFF2-40B4-BE49-F238E27FC236}">
                <a16:creationId xmlns:a16="http://schemas.microsoft.com/office/drawing/2014/main" id="{9AED1764-9A3C-F290-CF9F-96F4DE4069E4}"/>
              </a:ext>
            </a:extLst>
          </p:cNvPr>
          <p:cNvSpPr txBox="1"/>
          <p:nvPr/>
        </p:nvSpPr>
        <p:spPr>
          <a:xfrm>
            <a:off x="2129766" y="1587034"/>
            <a:ext cx="792396" cy="369332"/>
          </a:xfrm>
          <a:prstGeom prst="rect">
            <a:avLst/>
          </a:prstGeom>
          <a:noFill/>
        </p:spPr>
        <p:txBody>
          <a:bodyPr wrap="none" rtlCol="0">
            <a:spAutoFit/>
          </a:bodyPr>
          <a:lstStyle/>
          <a:p>
            <a:r>
              <a:rPr lang="en-US" dirty="0"/>
              <a:t>Core 0</a:t>
            </a:r>
          </a:p>
        </p:txBody>
      </p:sp>
      <p:sp>
        <p:nvSpPr>
          <p:cNvPr id="29" name="TextBox 28">
            <a:extLst>
              <a:ext uri="{FF2B5EF4-FFF2-40B4-BE49-F238E27FC236}">
                <a16:creationId xmlns:a16="http://schemas.microsoft.com/office/drawing/2014/main" id="{C3AB2698-BD17-D617-EC8B-D46CAD685B5D}"/>
              </a:ext>
            </a:extLst>
          </p:cNvPr>
          <p:cNvSpPr txBox="1"/>
          <p:nvPr/>
        </p:nvSpPr>
        <p:spPr>
          <a:xfrm>
            <a:off x="2129766" y="5223670"/>
            <a:ext cx="792396" cy="369332"/>
          </a:xfrm>
          <a:prstGeom prst="rect">
            <a:avLst/>
          </a:prstGeom>
          <a:noFill/>
        </p:spPr>
        <p:txBody>
          <a:bodyPr wrap="none" rtlCol="0">
            <a:spAutoFit/>
          </a:bodyPr>
          <a:lstStyle/>
          <a:p>
            <a:r>
              <a:rPr lang="en-US" dirty="0"/>
              <a:t>Core 1</a:t>
            </a:r>
          </a:p>
        </p:txBody>
      </p:sp>
      <p:sp>
        <p:nvSpPr>
          <p:cNvPr id="21" name="TextBox 20">
            <a:extLst>
              <a:ext uri="{FF2B5EF4-FFF2-40B4-BE49-F238E27FC236}">
                <a16:creationId xmlns:a16="http://schemas.microsoft.com/office/drawing/2014/main" id="{C7628069-FA65-16DE-4DF9-9452DFB075AD}"/>
              </a:ext>
            </a:extLst>
          </p:cNvPr>
          <p:cNvSpPr txBox="1"/>
          <p:nvPr/>
        </p:nvSpPr>
        <p:spPr>
          <a:xfrm>
            <a:off x="3113174" y="3415504"/>
            <a:ext cx="399468" cy="369332"/>
          </a:xfrm>
          <a:prstGeom prst="rect">
            <a:avLst/>
          </a:prstGeom>
          <a:noFill/>
        </p:spPr>
        <p:txBody>
          <a:bodyPr wrap="none" rtlCol="0">
            <a:spAutoFit/>
          </a:bodyPr>
          <a:lstStyle/>
          <a:p>
            <a:r>
              <a:rPr lang="en-US" dirty="0"/>
              <a:t>L2</a:t>
            </a:r>
          </a:p>
        </p:txBody>
      </p:sp>
      <p:grpSp>
        <p:nvGrpSpPr>
          <p:cNvPr id="36" name="Reg latency">
            <a:extLst>
              <a:ext uri="{FF2B5EF4-FFF2-40B4-BE49-F238E27FC236}">
                <a16:creationId xmlns:a16="http://schemas.microsoft.com/office/drawing/2014/main" id="{EA9F73BC-1F45-3DB8-635E-AC3AA2485E3D}"/>
              </a:ext>
            </a:extLst>
          </p:cNvPr>
          <p:cNvGrpSpPr/>
          <p:nvPr/>
        </p:nvGrpSpPr>
        <p:grpSpPr>
          <a:xfrm>
            <a:off x="7866529" y="1116106"/>
            <a:ext cx="2986130" cy="379412"/>
            <a:chOff x="7866529" y="1116106"/>
            <a:chExt cx="2986130" cy="379412"/>
          </a:xfrm>
        </p:grpSpPr>
        <p:sp>
          <p:nvSpPr>
            <p:cNvPr id="30" name="TextBox 29">
              <a:extLst>
                <a:ext uri="{FF2B5EF4-FFF2-40B4-BE49-F238E27FC236}">
                  <a16:creationId xmlns:a16="http://schemas.microsoft.com/office/drawing/2014/main" id="{3D7DC340-5011-7223-CDFE-3113D4249DA9}"/>
                </a:ext>
              </a:extLst>
            </p:cNvPr>
            <p:cNvSpPr txBox="1"/>
            <p:nvPr/>
          </p:nvSpPr>
          <p:spPr>
            <a:xfrm>
              <a:off x="7866529" y="1116106"/>
              <a:ext cx="940194" cy="369332"/>
            </a:xfrm>
            <a:prstGeom prst="rect">
              <a:avLst/>
            </a:prstGeom>
            <a:noFill/>
          </p:spPr>
          <p:txBody>
            <a:bodyPr wrap="none" rtlCol="0">
              <a:spAutoFit/>
            </a:bodyPr>
            <a:lstStyle/>
            <a:p>
              <a:r>
                <a:rPr lang="en-US" dirty="0"/>
                <a:t>Register</a:t>
              </a:r>
            </a:p>
          </p:txBody>
        </p:sp>
        <p:sp>
          <p:nvSpPr>
            <p:cNvPr id="31" name="TextBox 30">
              <a:extLst>
                <a:ext uri="{FF2B5EF4-FFF2-40B4-BE49-F238E27FC236}">
                  <a16:creationId xmlns:a16="http://schemas.microsoft.com/office/drawing/2014/main" id="{6EE6AC2C-7105-923E-DE30-3432071CF61E}"/>
                </a:ext>
              </a:extLst>
            </p:cNvPr>
            <p:cNvSpPr txBox="1"/>
            <p:nvPr/>
          </p:nvSpPr>
          <p:spPr>
            <a:xfrm>
              <a:off x="8872858" y="1116106"/>
              <a:ext cx="819712" cy="369332"/>
            </a:xfrm>
            <a:prstGeom prst="rect">
              <a:avLst/>
            </a:prstGeom>
            <a:noFill/>
          </p:spPr>
          <p:txBody>
            <a:bodyPr wrap="none" rtlCol="0">
              <a:spAutoFit/>
            </a:bodyPr>
            <a:lstStyle/>
            <a:p>
              <a:r>
                <a:rPr lang="en-US" dirty="0"/>
                <a:t>1 cycle</a:t>
              </a:r>
            </a:p>
          </p:txBody>
        </p:sp>
        <p:sp>
          <p:nvSpPr>
            <p:cNvPr id="32" name="TextBox 31">
              <a:extLst>
                <a:ext uri="{FF2B5EF4-FFF2-40B4-BE49-F238E27FC236}">
                  <a16:creationId xmlns:a16="http://schemas.microsoft.com/office/drawing/2014/main" id="{61D28E77-10E1-4B08-303E-7A92F9DCBE5C}"/>
                </a:ext>
              </a:extLst>
            </p:cNvPr>
            <p:cNvSpPr txBox="1"/>
            <p:nvPr/>
          </p:nvSpPr>
          <p:spPr>
            <a:xfrm>
              <a:off x="9758705" y="1126186"/>
              <a:ext cx="1093954" cy="369332"/>
            </a:xfrm>
            <a:prstGeom prst="rect">
              <a:avLst/>
            </a:prstGeom>
            <a:noFill/>
          </p:spPr>
          <p:txBody>
            <a:bodyPr wrap="none" rtlCol="0">
              <a:spAutoFit/>
            </a:bodyPr>
            <a:lstStyle/>
            <a:p>
              <a:r>
                <a:rPr lang="en-US" dirty="0"/>
                <a:t>   &gt; 1 TB/s</a:t>
              </a:r>
            </a:p>
          </p:txBody>
        </p:sp>
      </p:grpSp>
      <p:grpSp>
        <p:nvGrpSpPr>
          <p:cNvPr id="37" name="L1 latency">
            <a:extLst>
              <a:ext uri="{FF2B5EF4-FFF2-40B4-BE49-F238E27FC236}">
                <a16:creationId xmlns:a16="http://schemas.microsoft.com/office/drawing/2014/main" id="{718D6C03-7314-1606-D0C7-92B0787ACAEE}"/>
              </a:ext>
            </a:extLst>
          </p:cNvPr>
          <p:cNvGrpSpPr/>
          <p:nvPr/>
        </p:nvGrpSpPr>
        <p:grpSpPr>
          <a:xfrm>
            <a:off x="7869910" y="1485438"/>
            <a:ext cx="2817814" cy="379412"/>
            <a:chOff x="7866529" y="1116106"/>
            <a:chExt cx="2817814" cy="379412"/>
          </a:xfrm>
        </p:grpSpPr>
        <p:sp>
          <p:nvSpPr>
            <p:cNvPr id="38" name="TextBox 37">
              <a:extLst>
                <a:ext uri="{FF2B5EF4-FFF2-40B4-BE49-F238E27FC236}">
                  <a16:creationId xmlns:a16="http://schemas.microsoft.com/office/drawing/2014/main" id="{EC6704C0-E8A3-7AE2-0E9D-7DF44BFA1D2A}"/>
                </a:ext>
              </a:extLst>
            </p:cNvPr>
            <p:cNvSpPr txBox="1"/>
            <p:nvPr/>
          </p:nvSpPr>
          <p:spPr>
            <a:xfrm>
              <a:off x="7866529" y="1116106"/>
              <a:ext cx="399468" cy="369332"/>
            </a:xfrm>
            <a:prstGeom prst="rect">
              <a:avLst/>
            </a:prstGeom>
            <a:noFill/>
          </p:spPr>
          <p:txBody>
            <a:bodyPr wrap="none" rtlCol="0">
              <a:spAutoFit/>
            </a:bodyPr>
            <a:lstStyle/>
            <a:p>
              <a:r>
                <a:rPr lang="en-US" dirty="0"/>
                <a:t>L1</a:t>
              </a:r>
            </a:p>
          </p:txBody>
        </p:sp>
        <p:sp>
          <p:nvSpPr>
            <p:cNvPr id="39" name="TextBox 38">
              <a:extLst>
                <a:ext uri="{FF2B5EF4-FFF2-40B4-BE49-F238E27FC236}">
                  <a16:creationId xmlns:a16="http://schemas.microsoft.com/office/drawing/2014/main" id="{79018975-E3BC-B5B7-B4EB-2721E48200BD}"/>
                </a:ext>
              </a:extLst>
            </p:cNvPr>
            <p:cNvSpPr txBox="1"/>
            <p:nvPr/>
          </p:nvSpPr>
          <p:spPr>
            <a:xfrm>
              <a:off x="8872858" y="1116106"/>
              <a:ext cx="909480" cy="369332"/>
            </a:xfrm>
            <a:prstGeom prst="rect">
              <a:avLst/>
            </a:prstGeom>
            <a:noFill/>
          </p:spPr>
          <p:txBody>
            <a:bodyPr wrap="none" rtlCol="0">
              <a:spAutoFit/>
            </a:bodyPr>
            <a:lstStyle/>
            <a:p>
              <a:r>
                <a:rPr lang="en-US" dirty="0"/>
                <a:t>5 cycles</a:t>
              </a:r>
            </a:p>
          </p:txBody>
        </p:sp>
        <p:sp>
          <p:nvSpPr>
            <p:cNvPr id="40" name="TextBox 39">
              <a:extLst>
                <a:ext uri="{FF2B5EF4-FFF2-40B4-BE49-F238E27FC236}">
                  <a16:creationId xmlns:a16="http://schemas.microsoft.com/office/drawing/2014/main" id="{98DC91E1-0B75-6F08-6DE6-586B47461660}"/>
                </a:ext>
              </a:extLst>
            </p:cNvPr>
            <p:cNvSpPr txBox="1"/>
            <p:nvPr/>
          </p:nvSpPr>
          <p:spPr>
            <a:xfrm>
              <a:off x="9758705" y="1126186"/>
              <a:ext cx="925638" cy="369332"/>
            </a:xfrm>
            <a:prstGeom prst="rect">
              <a:avLst/>
            </a:prstGeom>
            <a:noFill/>
          </p:spPr>
          <p:txBody>
            <a:bodyPr wrap="none" rtlCol="0">
              <a:spAutoFit/>
            </a:bodyPr>
            <a:lstStyle/>
            <a:p>
              <a:r>
                <a:rPr lang="en-US" dirty="0"/>
                <a:t>   1 TB/s</a:t>
              </a:r>
            </a:p>
          </p:txBody>
        </p:sp>
      </p:grpSp>
      <p:grpSp>
        <p:nvGrpSpPr>
          <p:cNvPr id="41" name="L2 latency">
            <a:extLst>
              <a:ext uri="{FF2B5EF4-FFF2-40B4-BE49-F238E27FC236}">
                <a16:creationId xmlns:a16="http://schemas.microsoft.com/office/drawing/2014/main" id="{4B91BDFA-294D-7D6D-9B2C-FBC2079EF00A}"/>
              </a:ext>
            </a:extLst>
          </p:cNvPr>
          <p:cNvGrpSpPr/>
          <p:nvPr/>
        </p:nvGrpSpPr>
        <p:grpSpPr>
          <a:xfrm>
            <a:off x="7873807" y="1854770"/>
            <a:ext cx="2817814" cy="379412"/>
            <a:chOff x="7866529" y="1116106"/>
            <a:chExt cx="2817814" cy="379412"/>
          </a:xfrm>
        </p:grpSpPr>
        <p:sp>
          <p:nvSpPr>
            <p:cNvPr id="42" name="TextBox 41">
              <a:extLst>
                <a:ext uri="{FF2B5EF4-FFF2-40B4-BE49-F238E27FC236}">
                  <a16:creationId xmlns:a16="http://schemas.microsoft.com/office/drawing/2014/main" id="{F287939D-91EB-2F2A-2133-F18BD368380A}"/>
                </a:ext>
              </a:extLst>
            </p:cNvPr>
            <p:cNvSpPr txBox="1"/>
            <p:nvPr/>
          </p:nvSpPr>
          <p:spPr>
            <a:xfrm>
              <a:off x="7866529" y="1116106"/>
              <a:ext cx="399468" cy="369332"/>
            </a:xfrm>
            <a:prstGeom prst="rect">
              <a:avLst/>
            </a:prstGeom>
            <a:noFill/>
          </p:spPr>
          <p:txBody>
            <a:bodyPr wrap="none" rtlCol="0">
              <a:spAutoFit/>
            </a:bodyPr>
            <a:lstStyle/>
            <a:p>
              <a:r>
                <a:rPr lang="en-US" dirty="0"/>
                <a:t>L2</a:t>
              </a:r>
            </a:p>
          </p:txBody>
        </p:sp>
        <p:sp>
          <p:nvSpPr>
            <p:cNvPr id="43" name="TextBox 42">
              <a:extLst>
                <a:ext uri="{FF2B5EF4-FFF2-40B4-BE49-F238E27FC236}">
                  <a16:creationId xmlns:a16="http://schemas.microsoft.com/office/drawing/2014/main" id="{D1356608-40B8-7BD5-DA2F-B31DF229D76C}"/>
                </a:ext>
              </a:extLst>
            </p:cNvPr>
            <p:cNvSpPr txBox="1"/>
            <p:nvPr/>
          </p:nvSpPr>
          <p:spPr>
            <a:xfrm>
              <a:off x="8872858" y="1116106"/>
              <a:ext cx="1026499" cy="369332"/>
            </a:xfrm>
            <a:prstGeom prst="rect">
              <a:avLst/>
            </a:prstGeom>
            <a:noFill/>
          </p:spPr>
          <p:txBody>
            <a:bodyPr wrap="none" rtlCol="0">
              <a:spAutoFit/>
            </a:bodyPr>
            <a:lstStyle/>
            <a:p>
              <a:r>
                <a:rPr lang="en-US" dirty="0"/>
                <a:t>15 cycles</a:t>
              </a:r>
            </a:p>
          </p:txBody>
        </p:sp>
        <p:sp>
          <p:nvSpPr>
            <p:cNvPr id="44" name="TextBox 43">
              <a:extLst>
                <a:ext uri="{FF2B5EF4-FFF2-40B4-BE49-F238E27FC236}">
                  <a16:creationId xmlns:a16="http://schemas.microsoft.com/office/drawing/2014/main" id="{9AC96EFD-6107-8BEF-2900-EF3195B6ABFA}"/>
                </a:ext>
              </a:extLst>
            </p:cNvPr>
            <p:cNvSpPr txBox="1"/>
            <p:nvPr/>
          </p:nvSpPr>
          <p:spPr>
            <a:xfrm>
              <a:off x="9758705" y="1126186"/>
              <a:ext cx="925638" cy="369332"/>
            </a:xfrm>
            <a:prstGeom prst="rect">
              <a:avLst/>
            </a:prstGeom>
            <a:noFill/>
          </p:spPr>
          <p:txBody>
            <a:bodyPr wrap="none" rtlCol="0">
              <a:spAutoFit/>
            </a:bodyPr>
            <a:lstStyle/>
            <a:p>
              <a:r>
                <a:rPr lang="en-US" dirty="0"/>
                <a:t>   1 TB/s</a:t>
              </a:r>
            </a:p>
          </p:txBody>
        </p:sp>
      </p:grpSp>
      <p:grpSp>
        <p:nvGrpSpPr>
          <p:cNvPr id="45" name="L3 latency">
            <a:extLst>
              <a:ext uri="{FF2B5EF4-FFF2-40B4-BE49-F238E27FC236}">
                <a16:creationId xmlns:a16="http://schemas.microsoft.com/office/drawing/2014/main" id="{B2410F67-39F8-FB7F-B732-E8B94D6F4B42}"/>
              </a:ext>
            </a:extLst>
          </p:cNvPr>
          <p:cNvGrpSpPr/>
          <p:nvPr/>
        </p:nvGrpSpPr>
        <p:grpSpPr>
          <a:xfrm>
            <a:off x="7866529" y="2227530"/>
            <a:ext cx="3085516" cy="379412"/>
            <a:chOff x="7866529" y="1116106"/>
            <a:chExt cx="3085516" cy="379412"/>
          </a:xfrm>
        </p:grpSpPr>
        <p:sp>
          <p:nvSpPr>
            <p:cNvPr id="46" name="TextBox 45">
              <a:extLst>
                <a:ext uri="{FF2B5EF4-FFF2-40B4-BE49-F238E27FC236}">
                  <a16:creationId xmlns:a16="http://schemas.microsoft.com/office/drawing/2014/main" id="{B3EEBC2D-3664-4F93-9907-A6CA64CE9B72}"/>
                </a:ext>
              </a:extLst>
            </p:cNvPr>
            <p:cNvSpPr txBox="1"/>
            <p:nvPr/>
          </p:nvSpPr>
          <p:spPr>
            <a:xfrm>
              <a:off x="7866529" y="1116106"/>
              <a:ext cx="399468" cy="369332"/>
            </a:xfrm>
            <a:prstGeom prst="rect">
              <a:avLst/>
            </a:prstGeom>
            <a:noFill/>
          </p:spPr>
          <p:txBody>
            <a:bodyPr wrap="none" rtlCol="0">
              <a:spAutoFit/>
            </a:bodyPr>
            <a:lstStyle/>
            <a:p>
              <a:r>
                <a:rPr lang="en-US" dirty="0"/>
                <a:t>L3</a:t>
              </a:r>
            </a:p>
          </p:txBody>
        </p:sp>
        <p:sp>
          <p:nvSpPr>
            <p:cNvPr id="47" name="TextBox 46">
              <a:extLst>
                <a:ext uri="{FF2B5EF4-FFF2-40B4-BE49-F238E27FC236}">
                  <a16:creationId xmlns:a16="http://schemas.microsoft.com/office/drawing/2014/main" id="{ABE5393D-8A83-706D-9D62-DB8F22D0AB37}"/>
                </a:ext>
              </a:extLst>
            </p:cNvPr>
            <p:cNvSpPr txBox="1"/>
            <p:nvPr/>
          </p:nvSpPr>
          <p:spPr>
            <a:xfrm>
              <a:off x="8872858" y="1116106"/>
              <a:ext cx="1026499" cy="369332"/>
            </a:xfrm>
            <a:prstGeom prst="rect">
              <a:avLst/>
            </a:prstGeom>
            <a:noFill/>
          </p:spPr>
          <p:txBody>
            <a:bodyPr wrap="none" rtlCol="0">
              <a:spAutoFit/>
            </a:bodyPr>
            <a:lstStyle/>
            <a:p>
              <a:r>
                <a:rPr lang="en-US" dirty="0"/>
                <a:t>75 cycles</a:t>
              </a:r>
            </a:p>
          </p:txBody>
        </p:sp>
        <p:sp>
          <p:nvSpPr>
            <p:cNvPr id="48" name="TextBox 47">
              <a:extLst>
                <a:ext uri="{FF2B5EF4-FFF2-40B4-BE49-F238E27FC236}">
                  <a16:creationId xmlns:a16="http://schemas.microsoft.com/office/drawing/2014/main" id="{92EBC020-6D5E-3D4C-1A75-A09F2742FDA3}"/>
                </a:ext>
              </a:extLst>
            </p:cNvPr>
            <p:cNvSpPr txBox="1"/>
            <p:nvPr/>
          </p:nvSpPr>
          <p:spPr>
            <a:xfrm>
              <a:off x="9758705" y="1126186"/>
              <a:ext cx="1193340" cy="369332"/>
            </a:xfrm>
            <a:prstGeom prst="rect">
              <a:avLst/>
            </a:prstGeom>
            <a:noFill/>
          </p:spPr>
          <p:txBody>
            <a:bodyPr wrap="none" rtlCol="0">
              <a:spAutoFit/>
            </a:bodyPr>
            <a:lstStyle/>
            <a:p>
              <a:r>
                <a:rPr lang="en-US" dirty="0"/>
                <a:t>   500 GB/s</a:t>
              </a:r>
            </a:p>
          </p:txBody>
        </p:sp>
      </p:grpSp>
      <p:grpSp>
        <p:nvGrpSpPr>
          <p:cNvPr id="49" name="DRAM latency">
            <a:extLst>
              <a:ext uri="{FF2B5EF4-FFF2-40B4-BE49-F238E27FC236}">
                <a16:creationId xmlns:a16="http://schemas.microsoft.com/office/drawing/2014/main" id="{1B221B17-2D88-7F05-0BA2-4B58B29EF670}"/>
              </a:ext>
            </a:extLst>
          </p:cNvPr>
          <p:cNvGrpSpPr/>
          <p:nvPr/>
        </p:nvGrpSpPr>
        <p:grpSpPr>
          <a:xfrm>
            <a:off x="7873765" y="3120618"/>
            <a:ext cx="2968496" cy="379412"/>
            <a:chOff x="7866529" y="1116106"/>
            <a:chExt cx="2968496" cy="379412"/>
          </a:xfrm>
        </p:grpSpPr>
        <p:sp>
          <p:nvSpPr>
            <p:cNvPr id="50" name="TextBox 49">
              <a:extLst>
                <a:ext uri="{FF2B5EF4-FFF2-40B4-BE49-F238E27FC236}">
                  <a16:creationId xmlns:a16="http://schemas.microsoft.com/office/drawing/2014/main" id="{1809EBEA-21E3-C030-7FE4-4F71E702D244}"/>
                </a:ext>
              </a:extLst>
            </p:cNvPr>
            <p:cNvSpPr txBox="1"/>
            <p:nvPr/>
          </p:nvSpPr>
          <p:spPr>
            <a:xfrm>
              <a:off x="7866529" y="1116106"/>
              <a:ext cx="782587" cy="369332"/>
            </a:xfrm>
            <a:prstGeom prst="rect">
              <a:avLst/>
            </a:prstGeom>
            <a:noFill/>
          </p:spPr>
          <p:txBody>
            <a:bodyPr wrap="none" rtlCol="0">
              <a:spAutoFit/>
            </a:bodyPr>
            <a:lstStyle/>
            <a:p>
              <a:r>
                <a:rPr lang="en-US" dirty="0"/>
                <a:t>DRAM</a:t>
              </a:r>
            </a:p>
          </p:txBody>
        </p:sp>
        <p:sp>
          <p:nvSpPr>
            <p:cNvPr id="51" name="TextBox 50">
              <a:extLst>
                <a:ext uri="{FF2B5EF4-FFF2-40B4-BE49-F238E27FC236}">
                  <a16:creationId xmlns:a16="http://schemas.microsoft.com/office/drawing/2014/main" id="{FAB57420-A4BF-CD6E-C051-7B3C6684BB8D}"/>
                </a:ext>
              </a:extLst>
            </p:cNvPr>
            <p:cNvSpPr txBox="1"/>
            <p:nvPr/>
          </p:nvSpPr>
          <p:spPr>
            <a:xfrm>
              <a:off x="8872858" y="1116106"/>
              <a:ext cx="630301" cy="369332"/>
            </a:xfrm>
            <a:prstGeom prst="rect">
              <a:avLst/>
            </a:prstGeom>
            <a:noFill/>
          </p:spPr>
          <p:txBody>
            <a:bodyPr wrap="none" rtlCol="0">
              <a:spAutoFit/>
            </a:bodyPr>
            <a:lstStyle/>
            <a:p>
              <a:r>
                <a:rPr lang="en-US" dirty="0"/>
                <a:t>50ns</a:t>
              </a:r>
            </a:p>
          </p:txBody>
        </p:sp>
        <p:sp>
          <p:nvSpPr>
            <p:cNvPr id="52" name="TextBox 51">
              <a:extLst>
                <a:ext uri="{FF2B5EF4-FFF2-40B4-BE49-F238E27FC236}">
                  <a16:creationId xmlns:a16="http://schemas.microsoft.com/office/drawing/2014/main" id="{D1EBA59A-DCB1-73A3-6F81-A6EBD4D74AD7}"/>
                </a:ext>
              </a:extLst>
            </p:cNvPr>
            <p:cNvSpPr txBox="1"/>
            <p:nvPr/>
          </p:nvSpPr>
          <p:spPr>
            <a:xfrm>
              <a:off x="9758705" y="1126186"/>
              <a:ext cx="1076320" cy="369332"/>
            </a:xfrm>
            <a:prstGeom prst="rect">
              <a:avLst/>
            </a:prstGeom>
            <a:noFill/>
          </p:spPr>
          <p:txBody>
            <a:bodyPr wrap="none" rtlCol="0">
              <a:spAutoFit/>
            </a:bodyPr>
            <a:lstStyle/>
            <a:p>
              <a:r>
                <a:rPr lang="en-US" dirty="0"/>
                <a:t>   25 GB/s</a:t>
              </a:r>
            </a:p>
          </p:txBody>
        </p:sp>
      </p:grpSp>
      <p:sp>
        <p:nvSpPr>
          <p:cNvPr id="3" name="TextBox 2">
            <a:extLst>
              <a:ext uri="{FF2B5EF4-FFF2-40B4-BE49-F238E27FC236}">
                <a16:creationId xmlns:a16="http://schemas.microsoft.com/office/drawing/2014/main" id="{01F2CBA9-7DC2-199F-058B-FDCDFC2F60E9}"/>
              </a:ext>
            </a:extLst>
          </p:cNvPr>
          <p:cNvSpPr txBox="1"/>
          <p:nvPr/>
        </p:nvSpPr>
        <p:spPr>
          <a:xfrm>
            <a:off x="6284015" y="4795899"/>
            <a:ext cx="3180230" cy="923330"/>
          </a:xfrm>
          <a:prstGeom prst="rect">
            <a:avLst/>
          </a:prstGeom>
          <a:noFill/>
        </p:spPr>
        <p:txBody>
          <a:bodyPr wrap="none" rtlCol="0">
            <a:spAutoFit/>
          </a:bodyPr>
          <a:lstStyle/>
          <a:p>
            <a:r>
              <a:rPr lang="en-US" dirty="0"/>
              <a:t>2 channels, 64-bit wide</a:t>
            </a:r>
          </a:p>
          <a:p>
            <a:r>
              <a:rPr lang="en-US" dirty="0"/>
              <a:t>	= 128-bit memory bus</a:t>
            </a:r>
          </a:p>
          <a:p>
            <a:r>
              <a:rPr lang="en-US" dirty="0"/>
              <a:t>	= 2x mem bandwidth</a:t>
            </a:r>
          </a:p>
        </p:txBody>
      </p:sp>
      <p:grpSp>
        <p:nvGrpSpPr>
          <p:cNvPr id="63" name="Cache Lines">
            <a:extLst>
              <a:ext uri="{FF2B5EF4-FFF2-40B4-BE49-F238E27FC236}">
                <a16:creationId xmlns:a16="http://schemas.microsoft.com/office/drawing/2014/main" id="{97ED514A-BC04-8149-5574-72091EFBB285}"/>
              </a:ext>
            </a:extLst>
          </p:cNvPr>
          <p:cNvGrpSpPr/>
          <p:nvPr/>
        </p:nvGrpSpPr>
        <p:grpSpPr>
          <a:xfrm>
            <a:off x="8262572" y="3623248"/>
            <a:ext cx="2859996" cy="861117"/>
            <a:chOff x="7982265" y="3594837"/>
            <a:chExt cx="3052448" cy="919062"/>
          </a:xfrm>
        </p:grpSpPr>
        <p:sp>
          <p:nvSpPr>
            <p:cNvPr id="4" name="Rectangle 3">
              <a:extLst>
                <a:ext uri="{FF2B5EF4-FFF2-40B4-BE49-F238E27FC236}">
                  <a16:creationId xmlns:a16="http://schemas.microsoft.com/office/drawing/2014/main" id="{E31D3258-B184-79A7-3454-29199E275E8E}"/>
                </a:ext>
              </a:extLst>
            </p:cNvPr>
            <p:cNvSpPr/>
            <p:nvPr/>
          </p:nvSpPr>
          <p:spPr>
            <a:xfrm>
              <a:off x="9508489"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9D1E2F-3B8F-AD41-1D12-68E0DCF6B3F6}"/>
                </a:ext>
              </a:extLst>
            </p:cNvPr>
            <p:cNvSpPr/>
            <p:nvPr/>
          </p:nvSpPr>
          <p:spPr>
            <a:xfrm>
              <a:off x="9699267"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97C8D7-BE49-6BFC-AC46-093ABF1DE97A}"/>
                </a:ext>
              </a:extLst>
            </p:cNvPr>
            <p:cNvSpPr/>
            <p:nvPr/>
          </p:nvSpPr>
          <p:spPr>
            <a:xfrm>
              <a:off x="9890045" y="3598206"/>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23FDE3-6CAE-474D-FC29-C1CF46416FD3}"/>
                </a:ext>
              </a:extLst>
            </p:cNvPr>
            <p:cNvSpPr/>
            <p:nvPr/>
          </p:nvSpPr>
          <p:spPr>
            <a:xfrm>
              <a:off x="10080823" y="3598206"/>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FB3AE78-E8CD-4878-6980-8742280661FF}"/>
                </a:ext>
              </a:extLst>
            </p:cNvPr>
            <p:cNvSpPr/>
            <p:nvPr/>
          </p:nvSpPr>
          <p:spPr>
            <a:xfrm>
              <a:off x="10271601"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464573D-0949-7BB4-7F0B-FE83A8F8E067}"/>
                </a:ext>
              </a:extLst>
            </p:cNvPr>
            <p:cNvSpPr/>
            <p:nvPr/>
          </p:nvSpPr>
          <p:spPr>
            <a:xfrm>
              <a:off x="10462379"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4563F10-2EF2-6F7C-9F38-E0E1B0271934}"/>
                </a:ext>
              </a:extLst>
            </p:cNvPr>
            <p:cNvSpPr/>
            <p:nvPr/>
          </p:nvSpPr>
          <p:spPr>
            <a:xfrm>
              <a:off x="10653157"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1E7EDBE-64D3-7183-F16F-7F1AB52A0E05}"/>
                </a:ext>
              </a:extLst>
            </p:cNvPr>
            <p:cNvSpPr/>
            <p:nvPr/>
          </p:nvSpPr>
          <p:spPr>
            <a:xfrm>
              <a:off x="10843935"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298A00F-C727-0EDB-09C1-62C34401F4E1}"/>
                </a:ext>
              </a:extLst>
            </p:cNvPr>
            <p:cNvSpPr/>
            <p:nvPr/>
          </p:nvSpPr>
          <p:spPr>
            <a:xfrm>
              <a:off x="7982265"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958B67B-0201-D38C-5CCA-99C1523C5F45}"/>
                </a:ext>
              </a:extLst>
            </p:cNvPr>
            <p:cNvSpPr/>
            <p:nvPr/>
          </p:nvSpPr>
          <p:spPr>
            <a:xfrm>
              <a:off x="8173043"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76D783A-8D20-2F9C-E072-7279AA8BB054}"/>
                </a:ext>
              </a:extLst>
            </p:cNvPr>
            <p:cNvSpPr/>
            <p:nvPr/>
          </p:nvSpPr>
          <p:spPr>
            <a:xfrm>
              <a:off x="8363821"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F25D45-D3F2-5C0B-B825-03D832845D49}"/>
                </a:ext>
              </a:extLst>
            </p:cNvPr>
            <p:cNvSpPr/>
            <p:nvPr/>
          </p:nvSpPr>
          <p:spPr>
            <a:xfrm>
              <a:off x="8554599" y="3597083"/>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8603326-9905-9A72-D9DA-FF5625E57624}"/>
                </a:ext>
              </a:extLst>
            </p:cNvPr>
            <p:cNvSpPr/>
            <p:nvPr/>
          </p:nvSpPr>
          <p:spPr>
            <a:xfrm>
              <a:off x="8745377" y="3594837"/>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B5A6CA8-ECE5-D15B-C560-FD6C7A156606}"/>
                </a:ext>
              </a:extLst>
            </p:cNvPr>
            <p:cNvSpPr/>
            <p:nvPr/>
          </p:nvSpPr>
          <p:spPr>
            <a:xfrm>
              <a:off x="8936155" y="3594837"/>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54A5B0F-A729-0E8D-C6F6-8DCE4C4EED08}"/>
                </a:ext>
              </a:extLst>
            </p:cNvPr>
            <p:cNvSpPr/>
            <p:nvPr/>
          </p:nvSpPr>
          <p:spPr>
            <a:xfrm>
              <a:off x="9126933"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36180-CCFB-5BE6-A973-FC14E129321D}"/>
                </a:ext>
              </a:extLst>
            </p:cNvPr>
            <p:cNvSpPr/>
            <p:nvPr/>
          </p:nvSpPr>
          <p:spPr>
            <a:xfrm>
              <a:off x="9317711" y="3595960"/>
              <a:ext cx="190778" cy="91569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Cache Block">
            <a:extLst>
              <a:ext uri="{FF2B5EF4-FFF2-40B4-BE49-F238E27FC236}">
                <a16:creationId xmlns:a16="http://schemas.microsoft.com/office/drawing/2014/main" id="{141DD061-FE01-9BC7-E119-1BF5F720BB71}"/>
              </a:ext>
            </a:extLst>
          </p:cNvPr>
          <p:cNvSpPr/>
          <p:nvPr/>
        </p:nvSpPr>
        <p:spPr>
          <a:xfrm>
            <a:off x="8269378" y="3607172"/>
            <a:ext cx="2853190" cy="87403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Cache</a:t>
            </a:r>
          </a:p>
        </p:txBody>
      </p:sp>
      <p:sp>
        <p:nvSpPr>
          <p:cNvPr id="65" name="TextBox 64">
            <a:extLst>
              <a:ext uri="{FF2B5EF4-FFF2-40B4-BE49-F238E27FC236}">
                <a16:creationId xmlns:a16="http://schemas.microsoft.com/office/drawing/2014/main" id="{C6B08DD3-F1AA-1B58-FDB8-5F211B8B2151}"/>
              </a:ext>
            </a:extLst>
          </p:cNvPr>
          <p:cNvSpPr txBox="1"/>
          <p:nvPr/>
        </p:nvSpPr>
        <p:spPr>
          <a:xfrm>
            <a:off x="9960695" y="5039004"/>
            <a:ext cx="1523693" cy="523220"/>
          </a:xfrm>
          <a:prstGeom prst="rect">
            <a:avLst/>
          </a:prstGeom>
          <a:noFill/>
        </p:spPr>
        <p:txBody>
          <a:bodyPr wrap="square" rtlCol="0">
            <a:spAutoFit/>
          </a:bodyPr>
          <a:lstStyle/>
          <a:p>
            <a:pPr algn="ctr"/>
            <a:r>
              <a:rPr lang="en-US" sz="1400" dirty="0"/>
              <a:t>Cache line</a:t>
            </a:r>
          </a:p>
          <a:p>
            <a:pPr algn="ctr"/>
            <a:r>
              <a:rPr lang="en-US" sz="1400" dirty="0"/>
              <a:t>(64/128 B)</a:t>
            </a:r>
          </a:p>
        </p:txBody>
      </p:sp>
      <p:cxnSp>
        <p:nvCxnSpPr>
          <p:cNvPr id="67" name="Straight Arrow Connector 66">
            <a:extLst>
              <a:ext uri="{FF2B5EF4-FFF2-40B4-BE49-F238E27FC236}">
                <a16:creationId xmlns:a16="http://schemas.microsoft.com/office/drawing/2014/main" id="{4E132DBF-7AE9-F2C3-CFD3-0173A38AC7B7}"/>
              </a:ext>
            </a:extLst>
          </p:cNvPr>
          <p:cNvCxnSpPr>
            <a:cxnSpLocks/>
            <a:stCxn id="65" idx="0"/>
          </p:cNvCxnSpPr>
          <p:nvPr/>
        </p:nvCxnSpPr>
        <p:spPr>
          <a:xfrm flipH="1" flipV="1">
            <a:off x="10668302" y="4480156"/>
            <a:ext cx="54240" cy="558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90DE871-9662-6132-E945-8DEE8A13D478}"/>
              </a:ext>
            </a:extLst>
          </p:cNvPr>
          <p:cNvSpPr txBox="1"/>
          <p:nvPr/>
        </p:nvSpPr>
        <p:spPr>
          <a:xfrm>
            <a:off x="6329410" y="5688987"/>
            <a:ext cx="2648161" cy="369332"/>
          </a:xfrm>
          <a:prstGeom prst="rect">
            <a:avLst/>
          </a:prstGeom>
          <a:noFill/>
        </p:spPr>
        <p:txBody>
          <a:bodyPr wrap="none" rtlCol="0">
            <a:spAutoFit/>
          </a:bodyPr>
          <a:lstStyle/>
          <a:p>
            <a:r>
              <a:rPr lang="en-US" dirty="0">
                <a:solidFill>
                  <a:srgbClr val="FF0000"/>
                </a:solidFill>
              </a:rPr>
              <a:t>Throughput hides latency!</a:t>
            </a:r>
          </a:p>
        </p:txBody>
      </p:sp>
    </p:spTree>
    <p:extLst>
      <p:ext uri="{BB962C8B-B14F-4D97-AF65-F5344CB8AC3E}">
        <p14:creationId xmlns:p14="http://schemas.microsoft.com/office/powerpoint/2010/main" val="14724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64" grpId="0" animBg="1"/>
      <p:bldP spid="64" grpId="1" animBg="1"/>
      <p:bldP spid="65" grpId="0"/>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8EC71-C56F-B75F-663C-97F14F0DB813}"/>
              </a:ext>
            </a:extLst>
          </p:cNvPr>
          <p:cNvSpPr>
            <a:spLocks noGrp="1"/>
          </p:cNvSpPr>
          <p:nvPr>
            <p:ph type="title"/>
          </p:nvPr>
        </p:nvSpPr>
        <p:spPr/>
        <p:txBody>
          <a:bodyPr/>
          <a:lstStyle/>
          <a:p>
            <a:r>
              <a:rPr lang="en-US" dirty="0"/>
              <a:t>Multiple Processors</a:t>
            </a:r>
          </a:p>
        </p:txBody>
      </p:sp>
      <p:grpSp>
        <p:nvGrpSpPr>
          <p:cNvPr id="8" name="Group 7">
            <a:extLst>
              <a:ext uri="{FF2B5EF4-FFF2-40B4-BE49-F238E27FC236}">
                <a16:creationId xmlns:a16="http://schemas.microsoft.com/office/drawing/2014/main" id="{D4502BBA-2667-E707-A994-90F20CAE1E0F}"/>
              </a:ext>
            </a:extLst>
          </p:cNvPr>
          <p:cNvGrpSpPr/>
          <p:nvPr/>
        </p:nvGrpSpPr>
        <p:grpSpPr>
          <a:xfrm>
            <a:off x="9694561" y="2049504"/>
            <a:ext cx="886941" cy="1856947"/>
            <a:chOff x="9636218" y="2947085"/>
            <a:chExt cx="886941" cy="1856947"/>
          </a:xfrm>
        </p:grpSpPr>
        <p:pic>
          <p:nvPicPr>
            <p:cNvPr id="6" name="Picture 2" descr="IconExperience » G-Collection » Dram Icon">
              <a:extLst>
                <a:ext uri="{FF2B5EF4-FFF2-40B4-BE49-F238E27FC236}">
                  <a16:creationId xmlns:a16="http://schemas.microsoft.com/office/drawing/2014/main" id="{24B475A8-A8B6-3DC0-1EC6-2868FDF0F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36218" y="2947085"/>
              <a:ext cx="886941" cy="8869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conExperience » G-Collection » Dram Icon">
              <a:extLst>
                <a:ext uri="{FF2B5EF4-FFF2-40B4-BE49-F238E27FC236}">
                  <a16:creationId xmlns:a16="http://schemas.microsoft.com/office/drawing/2014/main" id="{AA1B1B46-0402-0CFF-2733-154824497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36218" y="3917091"/>
              <a:ext cx="886941" cy="886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88A447A-530D-3A7E-64E0-1CBA8B990292}"/>
              </a:ext>
            </a:extLst>
          </p:cNvPr>
          <p:cNvGrpSpPr/>
          <p:nvPr/>
        </p:nvGrpSpPr>
        <p:grpSpPr>
          <a:xfrm rot="10800000">
            <a:off x="1642755" y="2049504"/>
            <a:ext cx="886941" cy="1856947"/>
            <a:chOff x="9636218" y="2947085"/>
            <a:chExt cx="886941" cy="1856947"/>
          </a:xfrm>
        </p:grpSpPr>
        <p:pic>
          <p:nvPicPr>
            <p:cNvPr id="10" name="Picture 2" descr="IconExperience » G-Collection » Dram Icon">
              <a:extLst>
                <a:ext uri="{FF2B5EF4-FFF2-40B4-BE49-F238E27FC236}">
                  <a16:creationId xmlns:a16="http://schemas.microsoft.com/office/drawing/2014/main" id="{40E750D9-DE6A-8A5F-B1A7-352172D40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36218" y="2947085"/>
              <a:ext cx="886941" cy="886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conExperience » G-Collection » Dram Icon">
              <a:extLst>
                <a:ext uri="{FF2B5EF4-FFF2-40B4-BE49-F238E27FC236}">
                  <a16:creationId xmlns:a16="http://schemas.microsoft.com/office/drawing/2014/main" id="{7AE6958E-02E5-0D4A-6060-58591C2B4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636218" y="3917091"/>
              <a:ext cx="886941" cy="886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CA998A6-A8BA-1F12-470F-4B33D079DB8B}"/>
              </a:ext>
            </a:extLst>
          </p:cNvPr>
          <p:cNvGrpSpPr/>
          <p:nvPr/>
        </p:nvGrpSpPr>
        <p:grpSpPr>
          <a:xfrm>
            <a:off x="3241590" y="1977080"/>
            <a:ext cx="2038865" cy="1940011"/>
            <a:chOff x="3241590" y="1977080"/>
            <a:chExt cx="2038865" cy="1940011"/>
          </a:xfrm>
        </p:grpSpPr>
        <p:sp>
          <p:nvSpPr>
            <p:cNvPr id="4" name="Rectangle 3">
              <a:extLst>
                <a:ext uri="{FF2B5EF4-FFF2-40B4-BE49-F238E27FC236}">
                  <a16:creationId xmlns:a16="http://schemas.microsoft.com/office/drawing/2014/main" id="{F105086E-4947-DD57-C727-3C98DDF8FF42}"/>
                </a:ext>
              </a:extLst>
            </p:cNvPr>
            <p:cNvSpPr/>
            <p:nvPr/>
          </p:nvSpPr>
          <p:spPr>
            <a:xfrm>
              <a:off x="3241590" y="1977080"/>
              <a:ext cx="2038865" cy="1940011"/>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845AE85-EFA2-E13B-8521-D36253D24AE2}"/>
                </a:ext>
              </a:extLst>
            </p:cNvPr>
            <p:cNvSpPr/>
            <p:nvPr/>
          </p:nvSpPr>
          <p:spPr>
            <a:xfrm rot="16200000">
              <a:off x="2553732" y="2737020"/>
              <a:ext cx="1878227" cy="4201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Memory Controller</a:t>
              </a:r>
            </a:p>
          </p:txBody>
        </p:sp>
      </p:grpSp>
      <p:grpSp>
        <p:nvGrpSpPr>
          <p:cNvPr id="15" name="Group 14">
            <a:extLst>
              <a:ext uri="{FF2B5EF4-FFF2-40B4-BE49-F238E27FC236}">
                <a16:creationId xmlns:a16="http://schemas.microsoft.com/office/drawing/2014/main" id="{80E72586-6DDA-4235-3857-4828F2CAA83A}"/>
              </a:ext>
            </a:extLst>
          </p:cNvPr>
          <p:cNvGrpSpPr/>
          <p:nvPr/>
        </p:nvGrpSpPr>
        <p:grpSpPr>
          <a:xfrm rot="10800000">
            <a:off x="6911546" y="2018612"/>
            <a:ext cx="2038865" cy="1940011"/>
            <a:chOff x="3241590" y="1977080"/>
            <a:chExt cx="2038865" cy="1940011"/>
          </a:xfrm>
        </p:grpSpPr>
        <p:sp>
          <p:nvSpPr>
            <p:cNvPr id="16" name="Rectangle 15">
              <a:extLst>
                <a:ext uri="{FF2B5EF4-FFF2-40B4-BE49-F238E27FC236}">
                  <a16:creationId xmlns:a16="http://schemas.microsoft.com/office/drawing/2014/main" id="{E08131C5-D5C8-F9EC-4CCB-D006B94937E7}"/>
                </a:ext>
              </a:extLst>
            </p:cNvPr>
            <p:cNvSpPr/>
            <p:nvPr/>
          </p:nvSpPr>
          <p:spPr>
            <a:xfrm>
              <a:off x="3241590" y="1977080"/>
              <a:ext cx="2038865" cy="1940011"/>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C9CD7C-F54C-4482-0ECE-B47AC08429BA}"/>
                </a:ext>
              </a:extLst>
            </p:cNvPr>
            <p:cNvSpPr/>
            <p:nvPr/>
          </p:nvSpPr>
          <p:spPr>
            <a:xfrm rot="16200000">
              <a:off x="2553732" y="2737020"/>
              <a:ext cx="1878227" cy="420130"/>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Memory Controller</a:t>
              </a:r>
            </a:p>
          </p:txBody>
        </p:sp>
      </p:grpSp>
      <p:sp>
        <p:nvSpPr>
          <p:cNvPr id="18" name="Right Arrow 17">
            <a:extLst>
              <a:ext uri="{FF2B5EF4-FFF2-40B4-BE49-F238E27FC236}">
                <a16:creationId xmlns:a16="http://schemas.microsoft.com/office/drawing/2014/main" id="{5AFFE654-B119-60B1-5C61-C28F2797F0CA}"/>
              </a:ext>
            </a:extLst>
          </p:cNvPr>
          <p:cNvSpPr/>
          <p:nvPr/>
        </p:nvSpPr>
        <p:spPr>
          <a:xfrm>
            <a:off x="8950411" y="3313796"/>
            <a:ext cx="848497" cy="26704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806253B-A007-71BC-9677-796CD57E697E}"/>
              </a:ext>
            </a:extLst>
          </p:cNvPr>
          <p:cNvSpPr/>
          <p:nvPr/>
        </p:nvSpPr>
        <p:spPr>
          <a:xfrm>
            <a:off x="8950410" y="2364276"/>
            <a:ext cx="848497" cy="26704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AE2A5ED-8FA0-55DE-181C-C751CFEAB1A0}"/>
              </a:ext>
            </a:extLst>
          </p:cNvPr>
          <p:cNvSpPr/>
          <p:nvPr/>
        </p:nvSpPr>
        <p:spPr>
          <a:xfrm rot="10800000">
            <a:off x="2393092" y="3291473"/>
            <a:ext cx="848497" cy="26704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9C52CBF-3B19-F75C-FFC9-767A59176416}"/>
              </a:ext>
            </a:extLst>
          </p:cNvPr>
          <p:cNvSpPr/>
          <p:nvPr/>
        </p:nvSpPr>
        <p:spPr>
          <a:xfrm rot="10800000">
            <a:off x="2393092" y="2364276"/>
            <a:ext cx="848497" cy="267045"/>
          </a:xfrm>
          <a:prstGeom prs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nterconnect">
            <a:extLst>
              <a:ext uri="{FF2B5EF4-FFF2-40B4-BE49-F238E27FC236}">
                <a16:creationId xmlns:a16="http://schemas.microsoft.com/office/drawing/2014/main" id="{A94609A7-12FB-80FB-53BA-19ABBCB26867}"/>
              </a:ext>
            </a:extLst>
          </p:cNvPr>
          <p:cNvSpPr/>
          <p:nvPr/>
        </p:nvSpPr>
        <p:spPr>
          <a:xfrm>
            <a:off x="5280455" y="2673177"/>
            <a:ext cx="1631091" cy="526535"/>
          </a:xfrm>
          <a:prstGeom prst="lef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CB429C9-5CB4-65A0-9BD1-0F24EDA58BD7}"/>
              </a:ext>
            </a:extLst>
          </p:cNvPr>
          <p:cNvSpPr txBox="1"/>
          <p:nvPr/>
        </p:nvSpPr>
        <p:spPr>
          <a:xfrm>
            <a:off x="4218787" y="4899580"/>
            <a:ext cx="3754426" cy="830997"/>
          </a:xfrm>
          <a:prstGeom prst="rect">
            <a:avLst/>
          </a:prstGeom>
          <a:noFill/>
        </p:spPr>
        <p:txBody>
          <a:bodyPr wrap="none" rtlCol="0">
            <a:spAutoFit/>
          </a:bodyPr>
          <a:lstStyle/>
          <a:p>
            <a:pPr algn="ctr"/>
            <a:r>
              <a:rPr lang="en-US" sz="2400" dirty="0"/>
              <a:t>Non-Unified Memory Access</a:t>
            </a:r>
          </a:p>
          <a:p>
            <a:pPr algn="ctr"/>
            <a:r>
              <a:rPr lang="en-US" sz="2400" dirty="0"/>
              <a:t>(NUMA)</a:t>
            </a:r>
          </a:p>
        </p:txBody>
      </p:sp>
      <p:sp>
        <p:nvSpPr>
          <p:cNvPr id="24" name="TextBox 23">
            <a:extLst>
              <a:ext uri="{FF2B5EF4-FFF2-40B4-BE49-F238E27FC236}">
                <a16:creationId xmlns:a16="http://schemas.microsoft.com/office/drawing/2014/main" id="{AE306A82-F873-44D1-F14C-32309D5DEC5E}"/>
              </a:ext>
            </a:extLst>
          </p:cNvPr>
          <p:cNvSpPr txBox="1"/>
          <p:nvPr/>
        </p:nvSpPr>
        <p:spPr>
          <a:xfrm>
            <a:off x="4101453" y="2762419"/>
            <a:ext cx="691215" cy="369332"/>
          </a:xfrm>
          <a:prstGeom prst="rect">
            <a:avLst/>
          </a:prstGeom>
          <a:noFill/>
        </p:spPr>
        <p:txBody>
          <a:bodyPr wrap="none" rtlCol="0">
            <a:spAutoFit/>
          </a:bodyPr>
          <a:lstStyle/>
          <a:p>
            <a:r>
              <a:rPr lang="en-US" dirty="0"/>
              <a:t>CPU0</a:t>
            </a:r>
          </a:p>
        </p:txBody>
      </p:sp>
      <p:sp>
        <p:nvSpPr>
          <p:cNvPr id="25" name="TextBox 24">
            <a:extLst>
              <a:ext uri="{FF2B5EF4-FFF2-40B4-BE49-F238E27FC236}">
                <a16:creationId xmlns:a16="http://schemas.microsoft.com/office/drawing/2014/main" id="{73EBA0B7-572C-6557-6B86-2E316D9595C0}"/>
              </a:ext>
            </a:extLst>
          </p:cNvPr>
          <p:cNvSpPr txBox="1"/>
          <p:nvPr/>
        </p:nvSpPr>
        <p:spPr>
          <a:xfrm>
            <a:off x="7327937" y="2751778"/>
            <a:ext cx="691215" cy="369332"/>
          </a:xfrm>
          <a:prstGeom prst="rect">
            <a:avLst/>
          </a:prstGeom>
          <a:noFill/>
        </p:spPr>
        <p:txBody>
          <a:bodyPr wrap="none" rtlCol="0">
            <a:spAutoFit/>
          </a:bodyPr>
          <a:lstStyle/>
          <a:p>
            <a:r>
              <a:rPr lang="en-US" dirty="0"/>
              <a:t>CPU1</a:t>
            </a:r>
          </a:p>
        </p:txBody>
      </p:sp>
      <p:sp>
        <p:nvSpPr>
          <p:cNvPr id="26" name="TextBox 25">
            <a:extLst>
              <a:ext uri="{FF2B5EF4-FFF2-40B4-BE49-F238E27FC236}">
                <a16:creationId xmlns:a16="http://schemas.microsoft.com/office/drawing/2014/main" id="{19ADC2C8-CA77-AE41-57B1-8D05510B95F8}"/>
              </a:ext>
            </a:extLst>
          </p:cNvPr>
          <p:cNvSpPr txBox="1"/>
          <p:nvPr/>
        </p:nvSpPr>
        <p:spPr>
          <a:xfrm>
            <a:off x="5546811" y="2202119"/>
            <a:ext cx="1098378" cy="369332"/>
          </a:xfrm>
          <a:prstGeom prst="rect">
            <a:avLst/>
          </a:prstGeom>
          <a:noFill/>
        </p:spPr>
        <p:txBody>
          <a:bodyPr wrap="none" rtlCol="0">
            <a:spAutoFit/>
          </a:bodyPr>
          <a:lstStyle/>
          <a:p>
            <a:r>
              <a:rPr lang="en-US" dirty="0"/>
              <a:t>UPI/</a:t>
            </a:r>
            <a:r>
              <a:rPr lang="en-US" dirty="0" err="1"/>
              <a:t>xGMI</a:t>
            </a:r>
            <a:endParaRPr lang="en-US" dirty="0"/>
          </a:p>
        </p:txBody>
      </p:sp>
      <p:sp>
        <p:nvSpPr>
          <p:cNvPr id="27" name="TextBox 26">
            <a:extLst>
              <a:ext uri="{FF2B5EF4-FFF2-40B4-BE49-F238E27FC236}">
                <a16:creationId xmlns:a16="http://schemas.microsoft.com/office/drawing/2014/main" id="{42E99238-4A0F-09B8-1317-04F0B1550F1F}"/>
              </a:ext>
            </a:extLst>
          </p:cNvPr>
          <p:cNvSpPr txBox="1"/>
          <p:nvPr/>
        </p:nvSpPr>
        <p:spPr>
          <a:xfrm>
            <a:off x="3978396" y="3356918"/>
            <a:ext cx="894284" cy="369332"/>
          </a:xfrm>
          <a:prstGeom prst="rect">
            <a:avLst/>
          </a:prstGeom>
          <a:solidFill>
            <a:schemeClr val="accent4">
              <a:lumMod val="40000"/>
              <a:lumOff val="60000"/>
            </a:schemeClr>
          </a:solidFill>
          <a:ln>
            <a:solidFill>
              <a:schemeClr val="tx1"/>
            </a:solidFill>
          </a:ln>
        </p:spPr>
        <p:txBody>
          <a:bodyPr wrap="none" rtlCol="0">
            <a:spAutoFit/>
          </a:bodyPr>
          <a:lstStyle/>
          <a:p>
            <a:r>
              <a:rPr lang="en-US" dirty="0"/>
              <a:t>Process</a:t>
            </a:r>
          </a:p>
        </p:txBody>
      </p:sp>
      <p:cxnSp>
        <p:nvCxnSpPr>
          <p:cNvPr id="29" name="Straight Arrow Connector 28">
            <a:extLst>
              <a:ext uri="{FF2B5EF4-FFF2-40B4-BE49-F238E27FC236}">
                <a16:creationId xmlns:a16="http://schemas.microsoft.com/office/drawing/2014/main" id="{46E8C336-6763-9087-9C71-EDE6577EF14C}"/>
              </a:ext>
            </a:extLst>
          </p:cNvPr>
          <p:cNvCxnSpPr>
            <a:endCxn id="27" idx="1"/>
          </p:cNvCxnSpPr>
          <p:nvPr/>
        </p:nvCxnSpPr>
        <p:spPr>
          <a:xfrm flipV="1">
            <a:off x="2422373" y="3541584"/>
            <a:ext cx="1556023" cy="18466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6039E8C-0C54-0855-A397-79144C007E33}"/>
              </a:ext>
            </a:extLst>
          </p:cNvPr>
          <p:cNvSpPr txBox="1"/>
          <p:nvPr/>
        </p:nvSpPr>
        <p:spPr>
          <a:xfrm>
            <a:off x="2675247" y="3643180"/>
            <a:ext cx="558999" cy="369332"/>
          </a:xfrm>
          <a:prstGeom prst="rect">
            <a:avLst/>
          </a:prstGeom>
          <a:noFill/>
        </p:spPr>
        <p:txBody>
          <a:bodyPr wrap="none" rtlCol="0">
            <a:spAutoFit/>
          </a:bodyPr>
          <a:lstStyle/>
          <a:p>
            <a:r>
              <a:rPr lang="en-US" dirty="0">
                <a:solidFill>
                  <a:srgbClr val="FF0000"/>
                </a:solidFill>
              </a:rPr>
              <a:t>Fast</a:t>
            </a:r>
          </a:p>
        </p:txBody>
      </p:sp>
      <p:cxnSp>
        <p:nvCxnSpPr>
          <p:cNvPr id="31" name="Straight Arrow Connector 30">
            <a:extLst>
              <a:ext uri="{FF2B5EF4-FFF2-40B4-BE49-F238E27FC236}">
                <a16:creationId xmlns:a16="http://schemas.microsoft.com/office/drawing/2014/main" id="{4216937E-B930-9B98-E155-A8D7DE415387}"/>
              </a:ext>
            </a:extLst>
          </p:cNvPr>
          <p:cNvCxnSpPr>
            <a:cxnSpLocks/>
          </p:cNvCxnSpPr>
          <p:nvPr/>
        </p:nvCxnSpPr>
        <p:spPr>
          <a:xfrm>
            <a:off x="4872680" y="3553940"/>
            <a:ext cx="4926227" cy="11842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91265C8-F158-ED2E-39C8-38C485AEC636}"/>
              </a:ext>
            </a:extLst>
          </p:cNvPr>
          <p:cNvSpPr txBox="1"/>
          <p:nvPr/>
        </p:nvSpPr>
        <p:spPr>
          <a:xfrm>
            <a:off x="6277436" y="3628655"/>
            <a:ext cx="629403" cy="369332"/>
          </a:xfrm>
          <a:prstGeom prst="rect">
            <a:avLst/>
          </a:prstGeom>
          <a:noFill/>
        </p:spPr>
        <p:txBody>
          <a:bodyPr wrap="none" rtlCol="0">
            <a:spAutoFit/>
          </a:bodyPr>
          <a:lstStyle/>
          <a:p>
            <a:r>
              <a:rPr lang="en-US" dirty="0">
                <a:solidFill>
                  <a:srgbClr val="FF0000"/>
                </a:solidFill>
              </a:rPr>
              <a:t>Slow</a:t>
            </a:r>
          </a:p>
        </p:txBody>
      </p:sp>
      <p:sp>
        <p:nvSpPr>
          <p:cNvPr id="3" name="TextBox 2">
            <a:extLst>
              <a:ext uri="{FF2B5EF4-FFF2-40B4-BE49-F238E27FC236}">
                <a16:creationId xmlns:a16="http://schemas.microsoft.com/office/drawing/2014/main" id="{138F9711-CDED-F081-0532-60EB2ABC6193}"/>
              </a:ext>
            </a:extLst>
          </p:cNvPr>
          <p:cNvSpPr txBox="1"/>
          <p:nvPr/>
        </p:nvSpPr>
        <p:spPr>
          <a:xfrm>
            <a:off x="2570083" y="4034004"/>
            <a:ext cx="683200" cy="369332"/>
          </a:xfrm>
          <a:prstGeom prst="rect">
            <a:avLst/>
          </a:prstGeom>
          <a:noFill/>
        </p:spPr>
        <p:txBody>
          <a:bodyPr wrap="none" rtlCol="0">
            <a:spAutoFit/>
          </a:bodyPr>
          <a:lstStyle/>
          <a:p>
            <a:r>
              <a:rPr lang="en-US" dirty="0"/>
              <a:t>50 ns</a:t>
            </a:r>
          </a:p>
        </p:txBody>
      </p:sp>
      <p:sp>
        <p:nvSpPr>
          <p:cNvPr id="5" name="TextBox 4">
            <a:extLst>
              <a:ext uri="{FF2B5EF4-FFF2-40B4-BE49-F238E27FC236}">
                <a16:creationId xmlns:a16="http://schemas.microsoft.com/office/drawing/2014/main" id="{81B99477-A648-4E80-6866-457F15C8C2D6}"/>
              </a:ext>
            </a:extLst>
          </p:cNvPr>
          <p:cNvSpPr txBox="1"/>
          <p:nvPr/>
        </p:nvSpPr>
        <p:spPr>
          <a:xfrm>
            <a:off x="6243574" y="3963645"/>
            <a:ext cx="915635" cy="369332"/>
          </a:xfrm>
          <a:prstGeom prst="rect">
            <a:avLst/>
          </a:prstGeom>
          <a:noFill/>
        </p:spPr>
        <p:txBody>
          <a:bodyPr wrap="none" rtlCol="0">
            <a:spAutoFit/>
          </a:bodyPr>
          <a:lstStyle/>
          <a:p>
            <a:r>
              <a:rPr lang="en-US" dirty="0"/>
              <a:t>100+ ns</a:t>
            </a:r>
          </a:p>
        </p:txBody>
      </p:sp>
    </p:spTree>
    <p:extLst>
      <p:ext uri="{BB962C8B-B14F-4D97-AF65-F5344CB8AC3E}">
        <p14:creationId xmlns:p14="http://schemas.microsoft.com/office/powerpoint/2010/main" val="143924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6" grpId="0"/>
      <p:bldP spid="27" grpId="0" animBg="1"/>
      <p:bldP spid="30" grpId="0"/>
      <p:bldP spid="32"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151A8FA-4AC2-6A56-495E-1FA7D05C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36" y="741643"/>
            <a:ext cx="9681079" cy="4502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3943F7-A7D6-E3D2-AD5F-4DD71C227175}"/>
              </a:ext>
            </a:extLst>
          </p:cNvPr>
          <p:cNvSpPr txBox="1"/>
          <p:nvPr/>
        </p:nvSpPr>
        <p:spPr>
          <a:xfrm>
            <a:off x="1277470" y="5353581"/>
            <a:ext cx="1817421" cy="400110"/>
          </a:xfrm>
          <a:prstGeom prst="rect">
            <a:avLst/>
          </a:prstGeom>
          <a:noFill/>
        </p:spPr>
        <p:txBody>
          <a:bodyPr wrap="none" rtlCol="0">
            <a:spAutoFit/>
          </a:bodyPr>
          <a:lstStyle/>
          <a:p>
            <a:r>
              <a:rPr lang="en-US" sz="2000" dirty="0"/>
              <a:t>Raptor Lake Die</a:t>
            </a:r>
          </a:p>
        </p:txBody>
      </p:sp>
      <p:sp>
        <p:nvSpPr>
          <p:cNvPr id="5" name="TextBox 4">
            <a:extLst>
              <a:ext uri="{FF2B5EF4-FFF2-40B4-BE49-F238E27FC236}">
                <a16:creationId xmlns:a16="http://schemas.microsoft.com/office/drawing/2014/main" id="{B5D961E2-5BC8-06FD-B5AC-9A0AE7A150A5}"/>
              </a:ext>
            </a:extLst>
          </p:cNvPr>
          <p:cNvSpPr txBox="1"/>
          <p:nvPr/>
        </p:nvSpPr>
        <p:spPr>
          <a:xfrm>
            <a:off x="5711988" y="5553636"/>
            <a:ext cx="4722127" cy="276999"/>
          </a:xfrm>
          <a:prstGeom prst="rect">
            <a:avLst/>
          </a:prstGeom>
          <a:noFill/>
        </p:spPr>
        <p:txBody>
          <a:bodyPr wrap="none" rtlCol="0">
            <a:spAutoFit/>
          </a:bodyPr>
          <a:lstStyle/>
          <a:p>
            <a:r>
              <a:rPr lang="en-US" sz="1200" dirty="0">
                <a:solidFill>
                  <a:schemeClr val="tx1">
                    <a:lumMod val="50000"/>
                    <a:lumOff val="50000"/>
                  </a:schemeClr>
                </a:solidFill>
              </a:rPr>
              <a:t>Credit: https://</a:t>
            </a:r>
            <a:r>
              <a:rPr lang="en-US" sz="1200" dirty="0" err="1">
                <a:solidFill>
                  <a:schemeClr val="tx1">
                    <a:lumMod val="50000"/>
                    <a:lumOff val="50000"/>
                  </a:schemeClr>
                </a:solidFill>
              </a:rPr>
              <a:t>en.wikichip.org</a:t>
            </a:r>
            <a:r>
              <a:rPr lang="en-US" sz="1200" dirty="0">
                <a:solidFill>
                  <a:schemeClr val="tx1">
                    <a:lumMod val="50000"/>
                    <a:lumOff val="50000"/>
                  </a:schemeClr>
                </a:solidFill>
              </a:rPr>
              <a:t>/wiki/intel/microarchitectures/</a:t>
            </a:r>
            <a:r>
              <a:rPr lang="en-US" sz="1200" dirty="0" err="1">
                <a:solidFill>
                  <a:schemeClr val="tx1">
                    <a:lumMod val="50000"/>
                    <a:lumOff val="50000"/>
                  </a:schemeClr>
                </a:solidFill>
              </a:rPr>
              <a:t>raptor_lake</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178678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EE45726-2681-0FB0-5DC5-88F287EB5AE1}"/>
              </a:ext>
            </a:extLst>
          </p:cNvPr>
          <p:cNvSpPr/>
          <p:nvPr/>
        </p:nvSpPr>
        <p:spPr>
          <a:xfrm>
            <a:off x="1834132" y="1690688"/>
            <a:ext cx="2458036" cy="34569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DAE0F-51C7-B378-BF73-209F0FE7D255}"/>
              </a:ext>
            </a:extLst>
          </p:cNvPr>
          <p:cNvSpPr>
            <a:spLocks noGrp="1"/>
          </p:cNvSpPr>
          <p:nvPr>
            <p:ph type="title"/>
          </p:nvPr>
        </p:nvSpPr>
        <p:spPr/>
        <p:txBody>
          <a:bodyPr/>
          <a:lstStyle/>
          <a:p>
            <a:r>
              <a:rPr lang="en-US" dirty="0"/>
              <a:t>PCIe</a:t>
            </a:r>
          </a:p>
        </p:txBody>
      </p:sp>
      <p:sp>
        <p:nvSpPr>
          <p:cNvPr id="5" name="Rectangle 4">
            <a:extLst>
              <a:ext uri="{FF2B5EF4-FFF2-40B4-BE49-F238E27FC236}">
                <a16:creationId xmlns:a16="http://schemas.microsoft.com/office/drawing/2014/main" id="{F80D5FD8-165D-66F5-4B50-FFAE08DCE434}"/>
              </a:ext>
            </a:extLst>
          </p:cNvPr>
          <p:cNvSpPr/>
          <p:nvPr/>
        </p:nvSpPr>
        <p:spPr>
          <a:xfrm>
            <a:off x="1971788" y="4040746"/>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Physical Layer</a:t>
            </a:r>
          </a:p>
        </p:txBody>
      </p:sp>
      <p:sp>
        <p:nvSpPr>
          <p:cNvPr id="6" name="Rectangle 5">
            <a:extLst>
              <a:ext uri="{FF2B5EF4-FFF2-40B4-BE49-F238E27FC236}">
                <a16:creationId xmlns:a16="http://schemas.microsoft.com/office/drawing/2014/main" id="{BC922A16-931A-9BE5-A35A-772139C44398}"/>
              </a:ext>
            </a:extLst>
          </p:cNvPr>
          <p:cNvSpPr/>
          <p:nvPr/>
        </p:nvSpPr>
        <p:spPr>
          <a:xfrm>
            <a:off x="1971787" y="3144781"/>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Link Layer</a:t>
            </a:r>
          </a:p>
        </p:txBody>
      </p:sp>
      <p:sp>
        <p:nvSpPr>
          <p:cNvPr id="7" name="Rectangle 6">
            <a:extLst>
              <a:ext uri="{FF2B5EF4-FFF2-40B4-BE49-F238E27FC236}">
                <a16:creationId xmlns:a16="http://schemas.microsoft.com/office/drawing/2014/main" id="{409D87A1-75A2-F203-3332-F9C5A07C3935}"/>
              </a:ext>
            </a:extLst>
          </p:cNvPr>
          <p:cNvSpPr/>
          <p:nvPr/>
        </p:nvSpPr>
        <p:spPr>
          <a:xfrm>
            <a:off x="1971786" y="2248816"/>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Transaction Layer</a:t>
            </a:r>
          </a:p>
        </p:txBody>
      </p:sp>
      <p:cxnSp>
        <p:nvCxnSpPr>
          <p:cNvPr id="10" name="RX arrow">
            <a:extLst>
              <a:ext uri="{FF2B5EF4-FFF2-40B4-BE49-F238E27FC236}">
                <a16:creationId xmlns:a16="http://schemas.microsoft.com/office/drawing/2014/main" id="{ACDD4545-FFDF-2FA6-635A-3475E8EEB0B9}"/>
              </a:ext>
            </a:extLst>
          </p:cNvPr>
          <p:cNvCxnSpPr>
            <a:cxnSpLocks/>
          </p:cNvCxnSpPr>
          <p:nvPr/>
        </p:nvCxnSpPr>
        <p:spPr>
          <a:xfrm>
            <a:off x="2428988" y="4630681"/>
            <a:ext cx="0" cy="1317523"/>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D12120-A1EC-3D47-1668-BFD077A0976A}"/>
              </a:ext>
            </a:extLst>
          </p:cNvPr>
          <p:cNvSpPr txBox="1"/>
          <p:nvPr/>
        </p:nvSpPr>
        <p:spPr>
          <a:xfrm>
            <a:off x="2428988" y="4778313"/>
            <a:ext cx="429926" cy="369332"/>
          </a:xfrm>
          <a:prstGeom prst="rect">
            <a:avLst/>
          </a:prstGeom>
          <a:noFill/>
        </p:spPr>
        <p:txBody>
          <a:bodyPr wrap="none" rtlCol="0">
            <a:spAutoFit/>
          </a:bodyPr>
          <a:lstStyle/>
          <a:p>
            <a:r>
              <a:rPr lang="en-US" dirty="0"/>
              <a:t>RX</a:t>
            </a:r>
          </a:p>
        </p:txBody>
      </p:sp>
      <p:cxnSp>
        <p:nvCxnSpPr>
          <p:cNvPr id="9" name="TX arrow">
            <a:extLst>
              <a:ext uri="{FF2B5EF4-FFF2-40B4-BE49-F238E27FC236}">
                <a16:creationId xmlns:a16="http://schemas.microsoft.com/office/drawing/2014/main" id="{F12EE2EA-5DB7-197E-E5FA-B14CFD36E8B1}"/>
              </a:ext>
            </a:extLst>
          </p:cNvPr>
          <p:cNvCxnSpPr>
            <a:cxnSpLocks/>
          </p:cNvCxnSpPr>
          <p:nvPr/>
        </p:nvCxnSpPr>
        <p:spPr>
          <a:xfrm>
            <a:off x="3554782" y="4630681"/>
            <a:ext cx="0" cy="86523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0E375C-9632-CBCC-BDB1-B006BAD258F8}"/>
              </a:ext>
            </a:extLst>
          </p:cNvPr>
          <p:cNvSpPr txBox="1"/>
          <p:nvPr/>
        </p:nvSpPr>
        <p:spPr>
          <a:xfrm>
            <a:off x="3146739" y="4778313"/>
            <a:ext cx="417102" cy="369332"/>
          </a:xfrm>
          <a:prstGeom prst="rect">
            <a:avLst/>
          </a:prstGeom>
          <a:noFill/>
        </p:spPr>
        <p:txBody>
          <a:bodyPr wrap="none" rtlCol="0">
            <a:spAutoFit/>
          </a:bodyPr>
          <a:lstStyle/>
          <a:p>
            <a:r>
              <a:rPr lang="en-US" dirty="0"/>
              <a:t>TX</a:t>
            </a:r>
          </a:p>
        </p:txBody>
      </p:sp>
      <p:sp>
        <p:nvSpPr>
          <p:cNvPr id="28" name="Up-down Arrow 27">
            <a:extLst>
              <a:ext uri="{FF2B5EF4-FFF2-40B4-BE49-F238E27FC236}">
                <a16:creationId xmlns:a16="http://schemas.microsoft.com/office/drawing/2014/main" id="{A6970B35-2B2A-7C10-9A4C-C7BF214441B0}"/>
              </a:ext>
            </a:extLst>
          </p:cNvPr>
          <p:cNvSpPr/>
          <p:nvPr/>
        </p:nvSpPr>
        <p:spPr>
          <a:xfrm>
            <a:off x="2979591" y="2847353"/>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a:extLst>
              <a:ext uri="{FF2B5EF4-FFF2-40B4-BE49-F238E27FC236}">
                <a16:creationId xmlns:a16="http://schemas.microsoft.com/office/drawing/2014/main" id="{D5A763E2-9C97-4E84-0813-8750E8322CAC}"/>
              </a:ext>
            </a:extLst>
          </p:cNvPr>
          <p:cNvSpPr/>
          <p:nvPr/>
        </p:nvSpPr>
        <p:spPr>
          <a:xfrm>
            <a:off x="2979590" y="3743318"/>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a:extLst>
              <a:ext uri="{FF2B5EF4-FFF2-40B4-BE49-F238E27FC236}">
                <a16:creationId xmlns:a16="http://schemas.microsoft.com/office/drawing/2014/main" id="{BC6D3CDF-E754-BF2B-4D8A-CD88F5F250B0}"/>
              </a:ext>
            </a:extLst>
          </p:cNvPr>
          <p:cNvSpPr/>
          <p:nvPr/>
        </p:nvSpPr>
        <p:spPr>
          <a:xfrm>
            <a:off x="2979590" y="1916518"/>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9378BA9-0168-236A-E976-B1FE9570FD7A}"/>
              </a:ext>
            </a:extLst>
          </p:cNvPr>
          <p:cNvSpPr txBox="1"/>
          <p:nvPr/>
        </p:nvSpPr>
        <p:spPr>
          <a:xfrm>
            <a:off x="2741765" y="1358219"/>
            <a:ext cx="574196" cy="369332"/>
          </a:xfrm>
          <a:prstGeom prst="rect">
            <a:avLst/>
          </a:prstGeom>
          <a:noFill/>
        </p:spPr>
        <p:txBody>
          <a:bodyPr wrap="none" rtlCol="0">
            <a:spAutoFit/>
          </a:bodyPr>
          <a:lstStyle/>
          <a:p>
            <a:r>
              <a:rPr lang="en-US" dirty="0"/>
              <a:t>CPU</a:t>
            </a:r>
          </a:p>
        </p:txBody>
      </p:sp>
      <p:sp>
        <p:nvSpPr>
          <p:cNvPr id="36" name="Rectangle 35">
            <a:extLst>
              <a:ext uri="{FF2B5EF4-FFF2-40B4-BE49-F238E27FC236}">
                <a16:creationId xmlns:a16="http://schemas.microsoft.com/office/drawing/2014/main" id="{5D68DEEB-7EB0-A4E4-6549-5E7B4CF2FD3B}"/>
              </a:ext>
            </a:extLst>
          </p:cNvPr>
          <p:cNvSpPr/>
          <p:nvPr/>
        </p:nvSpPr>
        <p:spPr>
          <a:xfrm>
            <a:off x="5531130" y="1690688"/>
            <a:ext cx="2458036" cy="34569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2B00DC-E324-E3A8-503C-CA9E4218E6E5}"/>
              </a:ext>
            </a:extLst>
          </p:cNvPr>
          <p:cNvSpPr/>
          <p:nvPr/>
        </p:nvSpPr>
        <p:spPr>
          <a:xfrm>
            <a:off x="5668786" y="4040746"/>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Physical Layer</a:t>
            </a:r>
          </a:p>
        </p:txBody>
      </p:sp>
      <p:sp>
        <p:nvSpPr>
          <p:cNvPr id="38" name="Rectangle 37">
            <a:extLst>
              <a:ext uri="{FF2B5EF4-FFF2-40B4-BE49-F238E27FC236}">
                <a16:creationId xmlns:a16="http://schemas.microsoft.com/office/drawing/2014/main" id="{3BE401C8-F78D-8198-3C93-CA6C160F99CC}"/>
              </a:ext>
            </a:extLst>
          </p:cNvPr>
          <p:cNvSpPr/>
          <p:nvPr/>
        </p:nvSpPr>
        <p:spPr>
          <a:xfrm>
            <a:off x="5668785" y="3144781"/>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Link Layer</a:t>
            </a:r>
          </a:p>
        </p:txBody>
      </p:sp>
      <p:sp>
        <p:nvSpPr>
          <p:cNvPr id="39" name="Rectangle 38">
            <a:extLst>
              <a:ext uri="{FF2B5EF4-FFF2-40B4-BE49-F238E27FC236}">
                <a16:creationId xmlns:a16="http://schemas.microsoft.com/office/drawing/2014/main" id="{EA702EF8-74AE-E315-5575-2B489A441B23}"/>
              </a:ext>
            </a:extLst>
          </p:cNvPr>
          <p:cNvSpPr/>
          <p:nvPr/>
        </p:nvSpPr>
        <p:spPr>
          <a:xfrm>
            <a:off x="5668784" y="2248816"/>
            <a:ext cx="2182761" cy="589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Transaction Layer</a:t>
            </a:r>
          </a:p>
        </p:txBody>
      </p:sp>
      <p:cxnSp>
        <p:nvCxnSpPr>
          <p:cNvPr id="41" name="RX arrow">
            <a:extLst>
              <a:ext uri="{FF2B5EF4-FFF2-40B4-BE49-F238E27FC236}">
                <a16:creationId xmlns:a16="http://schemas.microsoft.com/office/drawing/2014/main" id="{9FCD569E-5C38-E5BF-5642-0DE9F3C19310}"/>
              </a:ext>
            </a:extLst>
          </p:cNvPr>
          <p:cNvCxnSpPr>
            <a:cxnSpLocks/>
          </p:cNvCxnSpPr>
          <p:nvPr/>
        </p:nvCxnSpPr>
        <p:spPr>
          <a:xfrm>
            <a:off x="6125986" y="4630681"/>
            <a:ext cx="0" cy="865239"/>
          </a:xfrm>
          <a:prstGeom prst="straightConnector1">
            <a:avLst/>
          </a:prstGeom>
          <a:ln w="38100">
            <a:solidFill>
              <a:schemeClr val="accent6">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A21B6B0-53A8-D279-CEC7-FB19A82F3656}"/>
              </a:ext>
            </a:extLst>
          </p:cNvPr>
          <p:cNvSpPr txBox="1"/>
          <p:nvPr/>
        </p:nvSpPr>
        <p:spPr>
          <a:xfrm>
            <a:off x="6125986" y="4778313"/>
            <a:ext cx="429926" cy="369332"/>
          </a:xfrm>
          <a:prstGeom prst="rect">
            <a:avLst/>
          </a:prstGeom>
          <a:noFill/>
        </p:spPr>
        <p:txBody>
          <a:bodyPr wrap="none" rtlCol="0">
            <a:spAutoFit/>
          </a:bodyPr>
          <a:lstStyle/>
          <a:p>
            <a:r>
              <a:rPr lang="en-US" dirty="0"/>
              <a:t>RX</a:t>
            </a:r>
          </a:p>
        </p:txBody>
      </p:sp>
      <p:cxnSp>
        <p:nvCxnSpPr>
          <p:cNvPr id="44" name="TX arrow">
            <a:extLst>
              <a:ext uri="{FF2B5EF4-FFF2-40B4-BE49-F238E27FC236}">
                <a16:creationId xmlns:a16="http://schemas.microsoft.com/office/drawing/2014/main" id="{69B88550-F235-19B0-9AAC-FC892AFBE962}"/>
              </a:ext>
            </a:extLst>
          </p:cNvPr>
          <p:cNvCxnSpPr>
            <a:cxnSpLocks/>
          </p:cNvCxnSpPr>
          <p:nvPr/>
        </p:nvCxnSpPr>
        <p:spPr>
          <a:xfrm>
            <a:off x="7251780" y="4630681"/>
            <a:ext cx="0" cy="1317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99F2EA-332B-AFDB-BF17-4212AA0F6025}"/>
              </a:ext>
            </a:extLst>
          </p:cNvPr>
          <p:cNvSpPr txBox="1"/>
          <p:nvPr/>
        </p:nvSpPr>
        <p:spPr>
          <a:xfrm>
            <a:off x="6843737" y="4778313"/>
            <a:ext cx="417102" cy="369332"/>
          </a:xfrm>
          <a:prstGeom prst="rect">
            <a:avLst/>
          </a:prstGeom>
          <a:noFill/>
        </p:spPr>
        <p:txBody>
          <a:bodyPr wrap="none" rtlCol="0">
            <a:spAutoFit/>
          </a:bodyPr>
          <a:lstStyle/>
          <a:p>
            <a:r>
              <a:rPr lang="en-US" dirty="0"/>
              <a:t>TX</a:t>
            </a:r>
          </a:p>
        </p:txBody>
      </p:sp>
      <p:sp>
        <p:nvSpPr>
          <p:cNvPr id="46" name="Up-down Arrow 45">
            <a:extLst>
              <a:ext uri="{FF2B5EF4-FFF2-40B4-BE49-F238E27FC236}">
                <a16:creationId xmlns:a16="http://schemas.microsoft.com/office/drawing/2014/main" id="{CEC17C93-87BA-B850-B854-2297FBA7118A}"/>
              </a:ext>
            </a:extLst>
          </p:cNvPr>
          <p:cNvSpPr/>
          <p:nvPr/>
        </p:nvSpPr>
        <p:spPr>
          <a:xfrm>
            <a:off x="6676589" y="2847353"/>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Up-down Arrow 46">
            <a:extLst>
              <a:ext uri="{FF2B5EF4-FFF2-40B4-BE49-F238E27FC236}">
                <a16:creationId xmlns:a16="http://schemas.microsoft.com/office/drawing/2014/main" id="{571AE718-3AC8-FDCD-82DE-B235C3CA6554}"/>
              </a:ext>
            </a:extLst>
          </p:cNvPr>
          <p:cNvSpPr/>
          <p:nvPr/>
        </p:nvSpPr>
        <p:spPr>
          <a:xfrm>
            <a:off x="6676588" y="3743318"/>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down Arrow 47">
            <a:extLst>
              <a:ext uri="{FF2B5EF4-FFF2-40B4-BE49-F238E27FC236}">
                <a16:creationId xmlns:a16="http://schemas.microsoft.com/office/drawing/2014/main" id="{67A12179-403F-4DD6-48CD-2D09EE18E1C1}"/>
              </a:ext>
            </a:extLst>
          </p:cNvPr>
          <p:cNvSpPr/>
          <p:nvPr/>
        </p:nvSpPr>
        <p:spPr>
          <a:xfrm>
            <a:off x="6676588" y="1916518"/>
            <a:ext cx="167149" cy="30603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ACB55CF-0094-B831-2609-F47976EBB7EA}"/>
              </a:ext>
            </a:extLst>
          </p:cNvPr>
          <p:cNvSpPr txBox="1"/>
          <p:nvPr/>
        </p:nvSpPr>
        <p:spPr>
          <a:xfrm>
            <a:off x="6438763" y="1358219"/>
            <a:ext cx="811889" cy="369332"/>
          </a:xfrm>
          <a:prstGeom prst="rect">
            <a:avLst/>
          </a:prstGeom>
          <a:noFill/>
        </p:spPr>
        <p:txBody>
          <a:bodyPr wrap="none" rtlCol="0">
            <a:spAutoFit/>
          </a:bodyPr>
          <a:lstStyle/>
          <a:p>
            <a:r>
              <a:rPr lang="en-US" dirty="0"/>
              <a:t>Device</a:t>
            </a:r>
          </a:p>
        </p:txBody>
      </p:sp>
      <p:cxnSp>
        <p:nvCxnSpPr>
          <p:cNvPr id="52" name="TX arrow">
            <a:extLst>
              <a:ext uri="{FF2B5EF4-FFF2-40B4-BE49-F238E27FC236}">
                <a16:creationId xmlns:a16="http://schemas.microsoft.com/office/drawing/2014/main" id="{987FA6C2-AD4B-2F85-74C1-E6E6F731586C}"/>
              </a:ext>
            </a:extLst>
          </p:cNvPr>
          <p:cNvCxnSpPr>
            <a:cxnSpLocks/>
          </p:cNvCxnSpPr>
          <p:nvPr/>
        </p:nvCxnSpPr>
        <p:spPr>
          <a:xfrm>
            <a:off x="3554781" y="5495920"/>
            <a:ext cx="2585885"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TX arrow">
            <a:extLst>
              <a:ext uri="{FF2B5EF4-FFF2-40B4-BE49-F238E27FC236}">
                <a16:creationId xmlns:a16="http://schemas.microsoft.com/office/drawing/2014/main" id="{45FAE81B-70AC-F66D-CD55-1996E0996F76}"/>
              </a:ext>
            </a:extLst>
          </p:cNvPr>
          <p:cNvCxnSpPr>
            <a:cxnSpLocks/>
          </p:cNvCxnSpPr>
          <p:nvPr/>
        </p:nvCxnSpPr>
        <p:spPr>
          <a:xfrm flipH="1">
            <a:off x="2428988" y="5948204"/>
            <a:ext cx="48216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5728925F-A519-D477-5F74-72480E48C698}"/>
              </a:ext>
            </a:extLst>
          </p:cNvPr>
          <p:cNvSpPr/>
          <p:nvPr/>
        </p:nvSpPr>
        <p:spPr>
          <a:xfrm>
            <a:off x="4706066" y="5147645"/>
            <a:ext cx="344129" cy="122903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D07C350-6C50-80D8-E99B-B3007FDAC7AF}"/>
              </a:ext>
            </a:extLst>
          </p:cNvPr>
          <p:cNvSpPr txBox="1"/>
          <p:nvPr/>
        </p:nvSpPr>
        <p:spPr>
          <a:xfrm>
            <a:off x="5085095" y="5537396"/>
            <a:ext cx="755335" cy="369332"/>
          </a:xfrm>
          <a:prstGeom prst="rect">
            <a:avLst/>
          </a:prstGeom>
          <a:noFill/>
        </p:spPr>
        <p:txBody>
          <a:bodyPr wrap="none" rtlCol="0">
            <a:spAutoFit/>
          </a:bodyPr>
          <a:lstStyle/>
          <a:p>
            <a:r>
              <a:rPr lang="en-US" dirty="0"/>
              <a:t>1 lane</a:t>
            </a:r>
          </a:p>
        </p:txBody>
      </p:sp>
      <p:sp>
        <p:nvSpPr>
          <p:cNvPr id="60" name="TextBox 59">
            <a:extLst>
              <a:ext uri="{FF2B5EF4-FFF2-40B4-BE49-F238E27FC236}">
                <a16:creationId xmlns:a16="http://schemas.microsoft.com/office/drawing/2014/main" id="{D93A84D7-564B-3EF4-6701-9055263C8278}"/>
              </a:ext>
            </a:extLst>
          </p:cNvPr>
          <p:cNvSpPr txBox="1"/>
          <p:nvPr/>
        </p:nvSpPr>
        <p:spPr>
          <a:xfrm>
            <a:off x="4615734" y="4193368"/>
            <a:ext cx="591829" cy="369332"/>
          </a:xfrm>
          <a:prstGeom prst="rect">
            <a:avLst/>
          </a:prstGeom>
          <a:noFill/>
        </p:spPr>
        <p:txBody>
          <a:bodyPr wrap="none" rtlCol="0">
            <a:spAutoFit/>
          </a:bodyPr>
          <a:lstStyle/>
          <a:p>
            <a:r>
              <a:rPr lang="en-US" dirty="0"/>
              <a:t>PIPE</a:t>
            </a:r>
          </a:p>
        </p:txBody>
      </p:sp>
      <p:sp>
        <p:nvSpPr>
          <p:cNvPr id="61" name="TextBox 60">
            <a:extLst>
              <a:ext uri="{FF2B5EF4-FFF2-40B4-BE49-F238E27FC236}">
                <a16:creationId xmlns:a16="http://schemas.microsoft.com/office/drawing/2014/main" id="{A7A9F93F-9C4A-9A64-4DC1-62F163692DD2}"/>
              </a:ext>
            </a:extLst>
          </p:cNvPr>
          <p:cNvSpPr txBox="1"/>
          <p:nvPr/>
        </p:nvSpPr>
        <p:spPr>
          <a:xfrm>
            <a:off x="8485239" y="1799303"/>
            <a:ext cx="1872629" cy="369332"/>
          </a:xfrm>
          <a:prstGeom prst="rect">
            <a:avLst/>
          </a:prstGeom>
          <a:noFill/>
        </p:spPr>
        <p:txBody>
          <a:bodyPr wrap="none" rtlCol="0">
            <a:spAutoFit/>
          </a:bodyPr>
          <a:lstStyle/>
          <a:p>
            <a:r>
              <a:rPr lang="en-US" dirty="0"/>
              <a:t>PCIe 4.0 – 16 GT/s</a:t>
            </a:r>
          </a:p>
        </p:txBody>
      </p:sp>
      <p:sp>
        <p:nvSpPr>
          <p:cNvPr id="62" name="TextBox 61">
            <a:extLst>
              <a:ext uri="{FF2B5EF4-FFF2-40B4-BE49-F238E27FC236}">
                <a16:creationId xmlns:a16="http://schemas.microsoft.com/office/drawing/2014/main" id="{FF61D099-FF9D-8061-DC0B-3AF90E547FCB}"/>
              </a:ext>
            </a:extLst>
          </p:cNvPr>
          <p:cNvSpPr txBox="1"/>
          <p:nvPr/>
        </p:nvSpPr>
        <p:spPr>
          <a:xfrm>
            <a:off x="8485238" y="2198804"/>
            <a:ext cx="1872629" cy="369332"/>
          </a:xfrm>
          <a:prstGeom prst="rect">
            <a:avLst/>
          </a:prstGeom>
          <a:noFill/>
        </p:spPr>
        <p:txBody>
          <a:bodyPr wrap="none" rtlCol="0">
            <a:spAutoFit/>
          </a:bodyPr>
          <a:lstStyle/>
          <a:p>
            <a:r>
              <a:rPr lang="en-US" dirty="0"/>
              <a:t>PCIe 5.0 – 32 GT/s</a:t>
            </a:r>
          </a:p>
        </p:txBody>
      </p:sp>
      <p:sp>
        <p:nvSpPr>
          <p:cNvPr id="64" name="TextBox 63">
            <a:extLst>
              <a:ext uri="{FF2B5EF4-FFF2-40B4-BE49-F238E27FC236}">
                <a16:creationId xmlns:a16="http://schemas.microsoft.com/office/drawing/2014/main" id="{C4BA5C42-0A65-DF4C-DA4C-A4A438ABAEC7}"/>
              </a:ext>
            </a:extLst>
          </p:cNvPr>
          <p:cNvSpPr txBox="1"/>
          <p:nvPr/>
        </p:nvSpPr>
        <p:spPr>
          <a:xfrm>
            <a:off x="3592232" y="1010447"/>
            <a:ext cx="2915926" cy="369332"/>
          </a:xfrm>
          <a:prstGeom prst="rect">
            <a:avLst/>
          </a:prstGeom>
          <a:noFill/>
        </p:spPr>
        <p:txBody>
          <a:bodyPr wrap="none" rtlCol="0">
            <a:spAutoFit/>
          </a:bodyPr>
          <a:lstStyle/>
          <a:p>
            <a:r>
              <a:rPr lang="en-US" dirty="0"/>
              <a:t>Communication is packetized</a:t>
            </a:r>
          </a:p>
        </p:txBody>
      </p:sp>
      <p:sp>
        <p:nvSpPr>
          <p:cNvPr id="65" name="TextBox 64">
            <a:extLst>
              <a:ext uri="{FF2B5EF4-FFF2-40B4-BE49-F238E27FC236}">
                <a16:creationId xmlns:a16="http://schemas.microsoft.com/office/drawing/2014/main" id="{E6D847F1-2C7C-316E-EAFE-022C647A1EB9}"/>
              </a:ext>
            </a:extLst>
          </p:cNvPr>
          <p:cNvSpPr txBox="1"/>
          <p:nvPr/>
        </p:nvSpPr>
        <p:spPr>
          <a:xfrm>
            <a:off x="8126820" y="2727369"/>
            <a:ext cx="2742226" cy="369332"/>
          </a:xfrm>
          <a:prstGeom prst="rect">
            <a:avLst/>
          </a:prstGeom>
          <a:noFill/>
        </p:spPr>
        <p:txBody>
          <a:bodyPr wrap="none" rtlCol="0">
            <a:spAutoFit/>
          </a:bodyPr>
          <a:lstStyle/>
          <a:p>
            <a:r>
              <a:rPr lang="en-US" dirty="0"/>
              <a:t>16 GT/s = 16 Gb/s = ~2GB/s</a:t>
            </a:r>
          </a:p>
        </p:txBody>
      </p:sp>
      <p:sp>
        <p:nvSpPr>
          <p:cNvPr id="66" name="TextBox 65">
            <a:extLst>
              <a:ext uri="{FF2B5EF4-FFF2-40B4-BE49-F238E27FC236}">
                <a16:creationId xmlns:a16="http://schemas.microsoft.com/office/drawing/2014/main" id="{29C43419-7606-33C7-A415-D6EFDF3869EC}"/>
              </a:ext>
            </a:extLst>
          </p:cNvPr>
          <p:cNvSpPr txBox="1"/>
          <p:nvPr/>
        </p:nvSpPr>
        <p:spPr>
          <a:xfrm>
            <a:off x="8126820" y="3391968"/>
            <a:ext cx="2914452" cy="369332"/>
          </a:xfrm>
          <a:prstGeom prst="rect">
            <a:avLst/>
          </a:prstGeom>
          <a:noFill/>
        </p:spPr>
        <p:txBody>
          <a:bodyPr wrap="none" rtlCol="0">
            <a:spAutoFit/>
          </a:bodyPr>
          <a:lstStyle/>
          <a:p>
            <a:r>
              <a:rPr lang="en-US" dirty="0">
                <a:solidFill>
                  <a:srgbClr val="FF0000"/>
                </a:solidFill>
              </a:rPr>
              <a:t>Higher latency because serial</a:t>
            </a:r>
          </a:p>
        </p:txBody>
      </p:sp>
      <p:sp>
        <p:nvSpPr>
          <p:cNvPr id="67" name="TextBox 66">
            <a:extLst>
              <a:ext uri="{FF2B5EF4-FFF2-40B4-BE49-F238E27FC236}">
                <a16:creationId xmlns:a16="http://schemas.microsoft.com/office/drawing/2014/main" id="{251553D5-FE4B-C3A2-6181-F8ADE4A5324A}"/>
              </a:ext>
            </a:extLst>
          </p:cNvPr>
          <p:cNvSpPr txBox="1"/>
          <p:nvPr/>
        </p:nvSpPr>
        <p:spPr>
          <a:xfrm>
            <a:off x="8224893" y="3871901"/>
            <a:ext cx="2640146" cy="646331"/>
          </a:xfrm>
          <a:prstGeom prst="rect">
            <a:avLst/>
          </a:prstGeom>
          <a:noFill/>
        </p:spPr>
        <p:txBody>
          <a:bodyPr wrap="none" rtlCol="0">
            <a:spAutoFit/>
          </a:bodyPr>
          <a:lstStyle/>
          <a:p>
            <a:pPr algn="ctr"/>
            <a:r>
              <a:rPr lang="en-US" dirty="0">
                <a:solidFill>
                  <a:srgbClr val="FF0000"/>
                </a:solidFill>
              </a:rPr>
              <a:t>Higher Throughput</a:t>
            </a:r>
          </a:p>
          <a:p>
            <a:pPr algn="ctr"/>
            <a:r>
              <a:rPr lang="en-US" dirty="0">
                <a:solidFill>
                  <a:srgbClr val="FF0000"/>
                </a:solidFill>
              </a:rPr>
              <a:t>hides a lot of that latency!</a:t>
            </a:r>
          </a:p>
        </p:txBody>
      </p:sp>
    </p:spTree>
    <p:extLst>
      <p:ext uri="{BB962C8B-B14F-4D97-AF65-F5344CB8AC3E}">
        <p14:creationId xmlns:p14="http://schemas.microsoft.com/office/powerpoint/2010/main" val="14321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p:bldP spid="12" grpId="0"/>
      <p:bldP spid="28" grpId="0" animBg="1"/>
      <p:bldP spid="29" grpId="0" animBg="1"/>
      <p:bldP spid="31" grpId="0" animBg="1"/>
      <p:bldP spid="37" grpId="0" animBg="1"/>
      <p:bldP spid="38" grpId="0" animBg="1"/>
      <p:bldP spid="39" grpId="0" animBg="1"/>
      <p:bldP spid="42" grpId="0"/>
      <p:bldP spid="45" grpId="0"/>
      <p:bldP spid="46" grpId="0" animBg="1"/>
      <p:bldP spid="47" grpId="0" animBg="1"/>
      <p:bldP spid="48" grpId="0" animBg="1"/>
      <p:bldP spid="58" grpId="0" animBg="1"/>
      <p:bldP spid="59" grpId="0"/>
      <p:bldP spid="60" grpId="0"/>
      <p:bldP spid="61" grpId="0"/>
      <p:bldP spid="62" grpId="0"/>
      <p:bldP spid="64" grpId="0"/>
      <p:bldP spid="65" grpId="0"/>
      <p:bldP spid="66" grpId="0"/>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FA1E-7831-4BFC-C9B6-B267FE273E29}"/>
              </a:ext>
            </a:extLst>
          </p:cNvPr>
          <p:cNvSpPr>
            <a:spLocks noGrp="1"/>
          </p:cNvSpPr>
          <p:nvPr>
            <p:ph type="title"/>
          </p:nvPr>
        </p:nvSpPr>
        <p:spPr/>
        <p:txBody>
          <a:bodyPr/>
          <a:lstStyle/>
          <a:p>
            <a:r>
              <a:rPr lang="en-US" dirty="0"/>
              <a:t>SATA -&gt; </a:t>
            </a:r>
            <a:r>
              <a:rPr lang="en-US" dirty="0" err="1"/>
              <a:t>NVMe</a:t>
            </a:r>
            <a:endParaRPr lang="en-US" dirty="0"/>
          </a:p>
        </p:txBody>
      </p:sp>
      <p:pic>
        <p:nvPicPr>
          <p:cNvPr id="5" name="Picture 6" descr="NVMe SSD icon PNG and SVG Vector Free Download">
            <a:extLst>
              <a:ext uri="{FF2B5EF4-FFF2-40B4-BE49-F238E27FC236}">
                <a16:creationId xmlns:a16="http://schemas.microsoft.com/office/drawing/2014/main" id="{D77451AF-ECCA-116B-5AAF-7D0B93CC3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00000">
            <a:off x="3302378" y="1697467"/>
            <a:ext cx="1813537" cy="181353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SATA">
            <a:extLst>
              <a:ext uri="{FF2B5EF4-FFF2-40B4-BE49-F238E27FC236}">
                <a16:creationId xmlns:a16="http://schemas.microsoft.com/office/drawing/2014/main" id="{CFD80B98-D459-2533-64B2-CA3F82912A88}"/>
              </a:ext>
            </a:extLst>
          </p:cNvPr>
          <p:cNvGrpSpPr/>
          <p:nvPr/>
        </p:nvGrpSpPr>
        <p:grpSpPr>
          <a:xfrm>
            <a:off x="1342420" y="1690691"/>
            <a:ext cx="1777003" cy="2161407"/>
            <a:chOff x="8855324" y="4533780"/>
            <a:chExt cx="992476" cy="1173967"/>
          </a:xfrm>
        </p:grpSpPr>
        <p:pic>
          <p:nvPicPr>
            <p:cNvPr id="8" name="Picture 8" descr="Drive, Hard, Hard Disk, Hdd, Hard Drive Icon PNG Transparent Background,  Free Download #32054 - FreeIconsPNG">
              <a:extLst>
                <a:ext uri="{FF2B5EF4-FFF2-40B4-BE49-F238E27FC236}">
                  <a16:creationId xmlns:a16="http://schemas.microsoft.com/office/drawing/2014/main" id="{C054A79A-562A-187B-0794-3EDC9AE18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5324" y="4533780"/>
              <a:ext cx="992476" cy="9924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17B421-E1DF-ED54-46EC-57D2CAC02CE9}"/>
                </a:ext>
              </a:extLst>
            </p:cNvPr>
            <p:cNvSpPr txBox="1"/>
            <p:nvPr/>
          </p:nvSpPr>
          <p:spPr>
            <a:xfrm>
              <a:off x="9051781" y="5507144"/>
              <a:ext cx="599561" cy="200603"/>
            </a:xfrm>
            <a:prstGeom prst="rect">
              <a:avLst/>
            </a:prstGeom>
            <a:noFill/>
          </p:spPr>
          <p:txBody>
            <a:bodyPr wrap="none" rtlCol="0">
              <a:spAutoFit/>
            </a:bodyPr>
            <a:lstStyle/>
            <a:p>
              <a:pPr algn="ctr"/>
              <a:r>
                <a:rPr lang="en-US" dirty="0"/>
                <a:t>SATA Disk</a:t>
              </a:r>
            </a:p>
          </p:txBody>
        </p:sp>
      </p:grpSp>
      <p:grpSp>
        <p:nvGrpSpPr>
          <p:cNvPr id="27" name="NAND flash">
            <a:extLst>
              <a:ext uri="{FF2B5EF4-FFF2-40B4-BE49-F238E27FC236}">
                <a16:creationId xmlns:a16="http://schemas.microsoft.com/office/drawing/2014/main" id="{7902549C-9DE4-AA04-9CBA-582622F4C7DD}"/>
              </a:ext>
            </a:extLst>
          </p:cNvPr>
          <p:cNvGrpSpPr/>
          <p:nvPr/>
        </p:nvGrpSpPr>
        <p:grpSpPr>
          <a:xfrm>
            <a:off x="5418126" y="1703127"/>
            <a:ext cx="2564730" cy="1779638"/>
            <a:chOff x="7511847" y="2458065"/>
            <a:chExt cx="2564730" cy="1779638"/>
          </a:xfrm>
        </p:grpSpPr>
        <p:sp>
          <p:nvSpPr>
            <p:cNvPr id="6" name="Rectangle 5">
              <a:extLst>
                <a:ext uri="{FF2B5EF4-FFF2-40B4-BE49-F238E27FC236}">
                  <a16:creationId xmlns:a16="http://schemas.microsoft.com/office/drawing/2014/main" id="{C235F4AA-C353-1C33-B519-D0F727F6F3B7}"/>
                </a:ext>
              </a:extLst>
            </p:cNvPr>
            <p:cNvSpPr/>
            <p:nvPr/>
          </p:nvSpPr>
          <p:spPr>
            <a:xfrm>
              <a:off x="7511847" y="2458065"/>
              <a:ext cx="2564730" cy="177963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B3C5F23-D483-259F-785C-F63D514770BD}"/>
                </a:ext>
              </a:extLst>
            </p:cNvPr>
            <p:cNvSpPr/>
            <p:nvPr/>
          </p:nvSpPr>
          <p:spPr>
            <a:xfrm>
              <a:off x="7602419" y="260431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2" name="Rectangle 11">
              <a:extLst>
                <a:ext uri="{FF2B5EF4-FFF2-40B4-BE49-F238E27FC236}">
                  <a16:creationId xmlns:a16="http://schemas.microsoft.com/office/drawing/2014/main" id="{67427886-463F-1FED-88DF-D29406B2B056}"/>
                </a:ext>
              </a:extLst>
            </p:cNvPr>
            <p:cNvSpPr/>
            <p:nvPr/>
          </p:nvSpPr>
          <p:spPr>
            <a:xfrm>
              <a:off x="8174191" y="260423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3" name="Rectangle 12">
              <a:extLst>
                <a:ext uri="{FF2B5EF4-FFF2-40B4-BE49-F238E27FC236}">
                  <a16:creationId xmlns:a16="http://schemas.microsoft.com/office/drawing/2014/main" id="{7A1F4BDD-32B1-F015-30FC-28AFA8337A07}"/>
                </a:ext>
              </a:extLst>
            </p:cNvPr>
            <p:cNvSpPr/>
            <p:nvPr/>
          </p:nvSpPr>
          <p:spPr>
            <a:xfrm>
              <a:off x="8726881" y="260431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4" name="Rectangle 13">
              <a:extLst>
                <a:ext uri="{FF2B5EF4-FFF2-40B4-BE49-F238E27FC236}">
                  <a16:creationId xmlns:a16="http://schemas.microsoft.com/office/drawing/2014/main" id="{2AA4C827-598C-670C-67D0-CC99FD112BAB}"/>
                </a:ext>
              </a:extLst>
            </p:cNvPr>
            <p:cNvSpPr/>
            <p:nvPr/>
          </p:nvSpPr>
          <p:spPr>
            <a:xfrm>
              <a:off x="9298653" y="260423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5" name="Rectangle 14">
              <a:extLst>
                <a:ext uri="{FF2B5EF4-FFF2-40B4-BE49-F238E27FC236}">
                  <a16:creationId xmlns:a16="http://schemas.microsoft.com/office/drawing/2014/main" id="{618BE980-786E-A397-C1DB-B9A59214896C}"/>
                </a:ext>
              </a:extLst>
            </p:cNvPr>
            <p:cNvSpPr/>
            <p:nvPr/>
          </p:nvSpPr>
          <p:spPr>
            <a:xfrm>
              <a:off x="7602419" y="3015422"/>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6" name="Rectangle 15">
              <a:extLst>
                <a:ext uri="{FF2B5EF4-FFF2-40B4-BE49-F238E27FC236}">
                  <a16:creationId xmlns:a16="http://schemas.microsoft.com/office/drawing/2014/main" id="{ADC1A502-652F-AAA8-FF28-FD85D582EDD7}"/>
                </a:ext>
              </a:extLst>
            </p:cNvPr>
            <p:cNvSpPr/>
            <p:nvPr/>
          </p:nvSpPr>
          <p:spPr>
            <a:xfrm>
              <a:off x="8174191" y="3015342"/>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7" name="Rectangle 16">
              <a:extLst>
                <a:ext uri="{FF2B5EF4-FFF2-40B4-BE49-F238E27FC236}">
                  <a16:creationId xmlns:a16="http://schemas.microsoft.com/office/drawing/2014/main" id="{3463541C-365C-99D6-9DF4-D4FDAFF44365}"/>
                </a:ext>
              </a:extLst>
            </p:cNvPr>
            <p:cNvSpPr/>
            <p:nvPr/>
          </p:nvSpPr>
          <p:spPr>
            <a:xfrm>
              <a:off x="8726881" y="3015422"/>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8" name="Rectangle 17">
              <a:extLst>
                <a:ext uri="{FF2B5EF4-FFF2-40B4-BE49-F238E27FC236}">
                  <a16:creationId xmlns:a16="http://schemas.microsoft.com/office/drawing/2014/main" id="{622B1A63-24DF-8701-CF70-83EC6D463FFC}"/>
                </a:ext>
              </a:extLst>
            </p:cNvPr>
            <p:cNvSpPr/>
            <p:nvPr/>
          </p:nvSpPr>
          <p:spPr>
            <a:xfrm>
              <a:off x="9298653" y="3015342"/>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19" name="Rectangle 18">
              <a:extLst>
                <a:ext uri="{FF2B5EF4-FFF2-40B4-BE49-F238E27FC236}">
                  <a16:creationId xmlns:a16="http://schemas.microsoft.com/office/drawing/2014/main" id="{43D8698E-4F71-4D3B-6070-E864C8C243E5}"/>
                </a:ext>
              </a:extLst>
            </p:cNvPr>
            <p:cNvSpPr/>
            <p:nvPr/>
          </p:nvSpPr>
          <p:spPr>
            <a:xfrm>
              <a:off x="7602419" y="3426446"/>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0" name="Rectangle 19">
              <a:extLst>
                <a:ext uri="{FF2B5EF4-FFF2-40B4-BE49-F238E27FC236}">
                  <a16:creationId xmlns:a16="http://schemas.microsoft.com/office/drawing/2014/main" id="{EDA0FDE2-C8A8-2EA1-736D-5A76719E3877}"/>
                </a:ext>
              </a:extLst>
            </p:cNvPr>
            <p:cNvSpPr/>
            <p:nvPr/>
          </p:nvSpPr>
          <p:spPr>
            <a:xfrm>
              <a:off x="8174191" y="3426366"/>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1" name="Rectangle 20">
              <a:extLst>
                <a:ext uri="{FF2B5EF4-FFF2-40B4-BE49-F238E27FC236}">
                  <a16:creationId xmlns:a16="http://schemas.microsoft.com/office/drawing/2014/main" id="{D86755D9-74A5-3ADA-DA28-F4D7FF4CB799}"/>
                </a:ext>
              </a:extLst>
            </p:cNvPr>
            <p:cNvSpPr/>
            <p:nvPr/>
          </p:nvSpPr>
          <p:spPr>
            <a:xfrm>
              <a:off x="8726881" y="3426446"/>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2" name="Rectangle 21">
              <a:extLst>
                <a:ext uri="{FF2B5EF4-FFF2-40B4-BE49-F238E27FC236}">
                  <a16:creationId xmlns:a16="http://schemas.microsoft.com/office/drawing/2014/main" id="{D32F6BA4-0DE6-D424-D107-CD2DD1AC3073}"/>
                </a:ext>
              </a:extLst>
            </p:cNvPr>
            <p:cNvSpPr/>
            <p:nvPr/>
          </p:nvSpPr>
          <p:spPr>
            <a:xfrm>
              <a:off x="9298653" y="3426366"/>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3" name="Rectangle 22">
              <a:extLst>
                <a:ext uri="{FF2B5EF4-FFF2-40B4-BE49-F238E27FC236}">
                  <a16:creationId xmlns:a16="http://schemas.microsoft.com/office/drawing/2014/main" id="{4546FD61-F6C8-C221-9318-DB4F13976E0B}"/>
                </a:ext>
              </a:extLst>
            </p:cNvPr>
            <p:cNvSpPr/>
            <p:nvPr/>
          </p:nvSpPr>
          <p:spPr>
            <a:xfrm>
              <a:off x="7608954" y="380738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4" name="Rectangle 23">
              <a:extLst>
                <a:ext uri="{FF2B5EF4-FFF2-40B4-BE49-F238E27FC236}">
                  <a16:creationId xmlns:a16="http://schemas.microsoft.com/office/drawing/2014/main" id="{881400E1-057E-B935-D278-3FDBFE1F1A6F}"/>
                </a:ext>
              </a:extLst>
            </p:cNvPr>
            <p:cNvSpPr/>
            <p:nvPr/>
          </p:nvSpPr>
          <p:spPr>
            <a:xfrm>
              <a:off x="8180726" y="380730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5" name="Rectangle 24">
              <a:extLst>
                <a:ext uri="{FF2B5EF4-FFF2-40B4-BE49-F238E27FC236}">
                  <a16:creationId xmlns:a16="http://schemas.microsoft.com/office/drawing/2014/main" id="{E228A32F-E970-6903-A3A5-8F6031D548B1}"/>
                </a:ext>
              </a:extLst>
            </p:cNvPr>
            <p:cNvSpPr/>
            <p:nvPr/>
          </p:nvSpPr>
          <p:spPr>
            <a:xfrm>
              <a:off x="8733416" y="380738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sp>
          <p:nvSpPr>
            <p:cNvPr id="26" name="Rectangle 25">
              <a:extLst>
                <a:ext uri="{FF2B5EF4-FFF2-40B4-BE49-F238E27FC236}">
                  <a16:creationId xmlns:a16="http://schemas.microsoft.com/office/drawing/2014/main" id="{B13692CB-A90E-543F-E260-B7BFDC70F8F4}"/>
                </a:ext>
              </a:extLst>
            </p:cNvPr>
            <p:cNvSpPr/>
            <p:nvPr/>
          </p:nvSpPr>
          <p:spPr>
            <a:xfrm>
              <a:off x="9305188" y="3807308"/>
              <a:ext cx="462116" cy="265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NAND</a:t>
              </a:r>
            </a:p>
            <a:p>
              <a:pPr algn="ctr"/>
              <a:r>
                <a:rPr lang="en-US" sz="800" dirty="0"/>
                <a:t>Flash</a:t>
              </a:r>
            </a:p>
          </p:txBody>
        </p:sp>
      </p:grpSp>
      <p:sp>
        <p:nvSpPr>
          <p:cNvPr id="29" name="SATA interface">
            <a:extLst>
              <a:ext uri="{FF2B5EF4-FFF2-40B4-BE49-F238E27FC236}">
                <a16:creationId xmlns:a16="http://schemas.microsoft.com/office/drawing/2014/main" id="{C2B63FA7-F2AE-2C4C-6C68-DFC9375201A6}"/>
              </a:ext>
            </a:extLst>
          </p:cNvPr>
          <p:cNvSpPr/>
          <p:nvPr/>
        </p:nvSpPr>
        <p:spPr>
          <a:xfrm rot="16200000">
            <a:off x="7263465" y="2385157"/>
            <a:ext cx="1465006" cy="39329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SATA</a:t>
            </a:r>
          </a:p>
        </p:txBody>
      </p:sp>
      <p:sp>
        <p:nvSpPr>
          <p:cNvPr id="30" name="NVMe interface">
            <a:extLst>
              <a:ext uri="{FF2B5EF4-FFF2-40B4-BE49-F238E27FC236}">
                <a16:creationId xmlns:a16="http://schemas.microsoft.com/office/drawing/2014/main" id="{AFE177E6-B190-9689-D0EE-752B7AF0FF3A}"/>
              </a:ext>
            </a:extLst>
          </p:cNvPr>
          <p:cNvSpPr/>
          <p:nvPr/>
        </p:nvSpPr>
        <p:spPr>
          <a:xfrm rot="16200000">
            <a:off x="7263465" y="2385156"/>
            <a:ext cx="1465006" cy="393291"/>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NVMe</a:t>
            </a:r>
            <a:endParaRPr lang="en-US" dirty="0"/>
          </a:p>
        </p:txBody>
      </p:sp>
      <p:sp>
        <p:nvSpPr>
          <p:cNvPr id="33" name="Storage Medium">
            <a:extLst>
              <a:ext uri="{FF2B5EF4-FFF2-40B4-BE49-F238E27FC236}">
                <a16:creationId xmlns:a16="http://schemas.microsoft.com/office/drawing/2014/main" id="{B1572892-7BDA-E5F8-8861-3B28F221119A}"/>
              </a:ext>
            </a:extLst>
          </p:cNvPr>
          <p:cNvSpPr txBox="1"/>
          <p:nvPr/>
        </p:nvSpPr>
        <p:spPr>
          <a:xfrm>
            <a:off x="1514168" y="4227871"/>
            <a:ext cx="4195123" cy="369332"/>
          </a:xfrm>
          <a:prstGeom prst="rect">
            <a:avLst/>
          </a:prstGeom>
          <a:noFill/>
        </p:spPr>
        <p:txBody>
          <a:bodyPr wrap="none" rtlCol="0">
            <a:spAutoFit/>
          </a:bodyPr>
          <a:lstStyle/>
          <a:p>
            <a:r>
              <a:rPr lang="en-US" dirty="0"/>
              <a:t>Storage Medium: Magnetic, Optical, NAND</a:t>
            </a:r>
          </a:p>
        </p:txBody>
      </p:sp>
      <p:sp>
        <p:nvSpPr>
          <p:cNvPr id="34" name="Protocol">
            <a:extLst>
              <a:ext uri="{FF2B5EF4-FFF2-40B4-BE49-F238E27FC236}">
                <a16:creationId xmlns:a16="http://schemas.microsoft.com/office/drawing/2014/main" id="{D752C4EB-2BCF-676C-8A4E-FA9019641001}"/>
              </a:ext>
            </a:extLst>
          </p:cNvPr>
          <p:cNvSpPr txBox="1"/>
          <p:nvPr/>
        </p:nvSpPr>
        <p:spPr>
          <a:xfrm>
            <a:off x="1514168" y="4658680"/>
            <a:ext cx="2689454" cy="369332"/>
          </a:xfrm>
          <a:prstGeom prst="rect">
            <a:avLst/>
          </a:prstGeom>
          <a:noFill/>
        </p:spPr>
        <p:txBody>
          <a:bodyPr wrap="none" rtlCol="0">
            <a:spAutoFit/>
          </a:bodyPr>
          <a:lstStyle/>
          <a:p>
            <a:r>
              <a:rPr lang="en-US" dirty="0"/>
              <a:t>Protocol: SATA, SAS, </a:t>
            </a:r>
            <a:r>
              <a:rPr lang="en-US" dirty="0" err="1"/>
              <a:t>NVMe</a:t>
            </a:r>
            <a:endParaRPr lang="en-US" dirty="0"/>
          </a:p>
        </p:txBody>
      </p:sp>
      <p:sp>
        <p:nvSpPr>
          <p:cNvPr id="35" name="Form Factor">
            <a:extLst>
              <a:ext uri="{FF2B5EF4-FFF2-40B4-BE49-F238E27FC236}">
                <a16:creationId xmlns:a16="http://schemas.microsoft.com/office/drawing/2014/main" id="{C04C14B0-204B-C10D-AD52-AF7D50E616B3}"/>
              </a:ext>
            </a:extLst>
          </p:cNvPr>
          <p:cNvSpPr txBox="1"/>
          <p:nvPr/>
        </p:nvSpPr>
        <p:spPr>
          <a:xfrm>
            <a:off x="1514168" y="5089489"/>
            <a:ext cx="2756396" cy="369332"/>
          </a:xfrm>
          <a:prstGeom prst="rect">
            <a:avLst/>
          </a:prstGeom>
          <a:noFill/>
        </p:spPr>
        <p:txBody>
          <a:bodyPr wrap="none" rtlCol="0">
            <a:spAutoFit/>
          </a:bodyPr>
          <a:lstStyle/>
          <a:p>
            <a:r>
              <a:rPr lang="en-US" dirty="0"/>
              <a:t>Form Factor: 2.5”, M.2, U.2</a:t>
            </a:r>
          </a:p>
        </p:txBody>
      </p:sp>
      <p:sp>
        <p:nvSpPr>
          <p:cNvPr id="37" name="SATA params">
            <a:extLst>
              <a:ext uri="{FF2B5EF4-FFF2-40B4-BE49-F238E27FC236}">
                <a16:creationId xmlns:a16="http://schemas.microsoft.com/office/drawing/2014/main" id="{A2B56F38-D783-F65B-430A-566DD0096665}"/>
              </a:ext>
            </a:extLst>
          </p:cNvPr>
          <p:cNvSpPr txBox="1"/>
          <p:nvPr/>
        </p:nvSpPr>
        <p:spPr>
          <a:xfrm>
            <a:off x="5902614" y="3825054"/>
            <a:ext cx="3354957" cy="369332"/>
          </a:xfrm>
          <a:prstGeom prst="rect">
            <a:avLst/>
          </a:prstGeom>
          <a:noFill/>
        </p:spPr>
        <p:txBody>
          <a:bodyPr wrap="none" rtlCol="0">
            <a:spAutoFit/>
          </a:bodyPr>
          <a:lstStyle/>
          <a:p>
            <a:r>
              <a:rPr lang="en-US" dirty="0"/>
              <a:t>SATA: 32-deep </a:t>
            </a:r>
            <a:r>
              <a:rPr lang="en-US" dirty="0" err="1"/>
              <a:t>cmd</a:t>
            </a:r>
            <a:r>
              <a:rPr lang="en-US" dirty="0"/>
              <a:t> queue, 6 Gb/s</a:t>
            </a:r>
          </a:p>
        </p:txBody>
      </p:sp>
      <p:sp>
        <p:nvSpPr>
          <p:cNvPr id="40" name="NVMe params">
            <a:extLst>
              <a:ext uri="{FF2B5EF4-FFF2-40B4-BE49-F238E27FC236}">
                <a16:creationId xmlns:a16="http://schemas.microsoft.com/office/drawing/2014/main" id="{89147346-01B8-6057-3FA6-A6B30D8924C3}"/>
              </a:ext>
            </a:extLst>
          </p:cNvPr>
          <p:cNvSpPr txBox="1"/>
          <p:nvPr/>
        </p:nvSpPr>
        <p:spPr>
          <a:xfrm>
            <a:off x="5902613" y="4177205"/>
            <a:ext cx="4098558" cy="646331"/>
          </a:xfrm>
          <a:prstGeom prst="rect">
            <a:avLst/>
          </a:prstGeom>
          <a:noFill/>
        </p:spPr>
        <p:txBody>
          <a:bodyPr wrap="none" rtlCol="0">
            <a:spAutoFit/>
          </a:bodyPr>
          <a:lstStyle/>
          <a:p>
            <a:r>
              <a:rPr lang="en-US" dirty="0" err="1"/>
              <a:t>NVMe</a:t>
            </a:r>
            <a:r>
              <a:rPr lang="en-US" dirty="0"/>
              <a:t>: 64k queues, 64k-deep </a:t>
            </a:r>
            <a:r>
              <a:rPr lang="en-US" dirty="0" err="1"/>
              <a:t>cmd</a:t>
            </a:r>
            <a:r>
              <a:rPr lang="en-US" dirty="0"/>
              <a:t>/queue</a:t>
            </a:r>
          </a:p>
          <a:p>
            <a:r>
              <a:rPr lang="en-US" dirty="0">
                <a:solidFill>
                  <a:srgbClr val="FF0000"/>
                </a:solidFill>
              </a:rPr>
              <a:t>          Throughput hides latency!</a:t>
            </a:r>
          </a:p>
        </p:txBody>
      </p:sp>
      <p:grpSp>
        <p:nvGrpSpPr>
          <p:cNvPr id="47" name="Speed is governed by">
            <a:extLst>
              <a:ext uri="{FF2B5EF4-FFF2-40B4-BE49-F238E27FC236}">
                <a16:creationId xmlns:a16="http://schemas.microsoft.com/office/drawing/2014/main" id="{5BA43408-2889-3284-6432-DE1263497A4F}"/>
              </a:ext>
            </a:extLst>
          </p:cNvPr>
          <p:cNvGrpSpPr/>
          <p:nvPr/>
        </p:nvGrpSpPr>
        <p:grpSpPr>
          <a:xfrm>
            <a:off x="2172929" y="4522839"/>
            <a:ext cx="5847128" cy="1067422"/>
            <a:chOff x="2172929" y="4522839"/>
            <a:chExt cx="5847128" cy="1067422"/>
          </a:xfrm>
        </p:grpSpPr>
        <p:sp>
          <p:nvSpPr>
            <p:cNvPr id="42" name="TextBox 41">
              <a:extLst>
                <a:ext uri="{FF2B5EF4-FFF2-40B4-BE49-F238E27FC236}">
                  <a16:creationId xmlns:a16="http://schemas.microsoft.com/office/drawing/2014/main" id="{8A325F89-76C2-FD52-6591-DF951B4C9902}"/>
                </a:ext>
              </a:extLst>
            </p:cNvPr>
            <p:cNvSpPr txBox="1"/>
            <p:nvPr/>
          </p:nvSpPr>
          <p:spPr>
            <a:xfrm>
              <a:off x="5348748" y="5220929"/>
              <a:ext cx="2671309" cy="369332"/>
            </a:xfrm>
            <a:prstGeom prst="rect">
              <a:avLst/>
            </a:prstGeom>
            <a:noFill/>
          </p:spPr>
          <p:txBody>
            <a:bodyPr wrap="none" rtlCol="0">
              <a:spAutoFit/>
            </a:bodyPr>
            <a:lstStyle/>
            <a:p>
              <a:r>
                <a:rPr lang="en-US" dirty="0">
                  <a:solidFill>
                    <a:schemeClr val="accent2">
                      <a:lumMod val="75000"/>
                    </a:schemeClr>
                  </a:solidFill>
                </a:rPr>
                <a:t>Speed is governed by both</a:t>
              </a:r>
            </a:p>
          </p:txBody>
        </p:sp>
        <p:cxnSp>
          <p:nvCxnSpPr>
            <p:cNvPr id="44" name="Straight Arrow Connector 43">
              <a:extLst>
                <a:ext uri="{FF2B5EF4-FFF2-40B4-BE49-F238E27FC236}">
                  <a16:creationId xmlns:a16="http://schemas.microsoft.com/office/drawing/2014/main" id="{91E26659-2AFF-5161-1B65-1A4ED4365440}"/>
                </a:ext>
              </a:extLst>
            </p:cNvPr>
            <p:cNvCxnSpPr>
              <a:cxnSpLocks/>
              <a:stCxn id="42" idx="1"/>
            </p:cNvCxnSpPr>
            <p:nvPr/>
          </p:nvCxnSpPr>
          <p:spPr>
            <a:xfrm flipH="1" flipV="1">
              <a:off x="2172929" y="4945626"/>
              <a:ext cx="3175819" cy="459969"/>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2AEED2F-43EF-794D-E7E8-09F500DA028A}"/>
                </a:ext>
              </a:extLst>
            </p:cNvPr>
            <p:cNvCxnSpPr>
              <a:cxnSpLocks/>
              <a:stCxn id="42" idx="1"/>
            </p:cNvCxnSpPr>
            <p:nvPr/>
          </p:nvCxnSpPr>
          <p:spPr>
            <a:xfrm flipH="1" flipV="1">
              <a:off x="2536723" y="4522839"/>
              <a:ext cx="2812025" cy="882756"/>
            </a:xfrm>
            <a:prstGeom prst="straightConnector1">
              <a:avLst/>
            </a:prstGeom>
            <a:ln w="349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41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3" grpId="0"/>
      <p:bldP spid="34" grpId="0"/>
      <p:bldP spid="35" grpId="0"/>
      <p:bldP spid="37"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3766-0C9E-959A-B9DE-2413C38EC448}"/>
              </a:ext>
            </a:extLst>
          </p:cNvPr>
          <p:cNvSpPr>
            <a:spLocks noGrp="1"/>
          </p:cNvSpPr>
          <p:nvPr>
            <p:ph type="title"/>
          </p:nvPr>
        </p:nvSpPr>
        <p:spPr/>
        <p:txBody>
          <a:bodyPr/>
          <a:lstStyle/>
          <a:p>
            <a:r>
              <a:rPr lang="en-US" dirty="0"/>
              <a:t>Mindset &amp; Principles</a:t>
            </a:r>
          </a:p>
        </p:txBody>
      </p:sp>
      <p:sp>
        <p:nvSpPr>
          <p:cNvPr id="3" name="Content Placeholder 2">
            <a:extLst>
              <a:ext uri="{FF2B5EF4-FFF2-40B4-BE49-F238E27FC236}">
                <a16:creationId xmlns:a16="http://schemas.microsoft.com/office/drawing/2014/main" id="{0502F1C7-167A-02D4-69F4-C9DBB5351C2B}"/>
              </a:ext>
            </a:extLst>
          </p:cNvPr>
          <p:cNvSpPr>
            <a:spLocks noGrp="1"/>
          </p:cNvSpPr>
          <p:nvPr>
            <p:ph idx="1"/>
          </p:nvPr>
        </p:nvSpPr>
        <p:spPr/>
        <p:txBody>
          <a:bodyPr/>
          <a:lstStyle/>
          <a:p>
            <a:r>
              <a:rPr lang="en-US" dirty="0"/>
              <a:t>Reasoning &gt;&gt; facts</a:t>
            </a:r>
          </a:p>
          <a:p>
            <a:r>
              <a:rPr lang="en-US" dirty="0"/>
              <a:t>Thinking is mandatory!</a:t>
            </a:r>
          </a:p>
          <a:p>
            <a:r>
              <a:rPr lang="en-US" dirty="0"/>
              <a:t>We cannot reason without asking questions. So question!</a:t>
            </a:r>
          </a:p>
          <a:p>
            <a:r>
              <a:rPr lang="en-US" dirty="0"/>
              <a:t>I will lie!</a:t>
            </a:r>
          </a:p>
          <a:p>
            <a:r>
              <a:rPr lang="en-US" dirty="0"/>
              <a:t>I will lie only about “facts”, not about “method of reasoning”.</a:t>
            </a:r>
          </a:p>
          <a:p>
            <a:r>
              <a:rPr lang="en-US" dirty="0"/>
              <a:t>You cannot counter with a looked-up fact. Only reasoning.</a:t>
            </a:r>
          </a:p>
        </p:txBody>
      </p:sp>
    </p:spTree>
    <p:extLst>
      <p:ext uri="{BB962C8B-B14F-4D97-AF65-F5344CB8AC3E}">
        <p14:creationId xmlns:p14="http://schemas.microsoft.com/office/powerpoint/2010/main" val="303910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BA868B5-D4F4-1E69-DD29-EA1E8D1CB980}"/>
              </a:ext>
            </a:extLst>
          </p:cNvPr>
          <p:cNvGraphicFramePr/>
          <p:nvPr>
            <p:extLst>
              <p:ext uri="{D42A27DB-BD31-4B8C-83A1-F6EECF244321}">
                <p14:modId xmlns:p14="http://schemas.microsoft.com/office/powerpoint/2010/main" val="370591904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0B3458B-6631-2455-A978-FF32472BC275}"/>
              </a:ext>
            </a:extLst>
          </p:cNvPr>
          <p:cNvSpPr txBox="1"/>
          <p:nvPr/>
        </p:nvSpPr>
        <p:spPr>
          <a:xfrm>
            <a:off x="6952439" y="995082"/>
            <a:ext cx="882357" cy="369332"/>
          </a:xfrm>
          <a:prstGeom prst="rect">
            <a:avLst/>
          </a:prstGeom>
          <a:noFill/>
        </p:spPr>
        <p:txBody>
          <a:bodyPr wrap="none" rtlCol="0">
            <a:spAutoFit/>
          </a:bodyPr>
          <a:lstStyle/>
          <a:p>
            <a:r>
              <a:rPr lang="en-US" dirty="0"/>
              <a:t>&gt; 1TB/s</a:t>
            </a:r>
          </a:p>
        </p:txBody>
      </p:sp>
      <p:sp>
        <p:nvSpPr>
          <p:cNvPr id="6" name="TextBox 5">
            <a:extLst>
              <a:ext uri="{FF2B5EF4-FFF2-40B4-BE49-F238E27FC236}">
                <a16:creationId xmlns:a16="http://schemas.microsoft.com/office/drawing/2014/main" id="{6F7BD338-6F3B-F5B7-7A01-794AE48576D8}"/>
              </a:ext>
            </a:extLst>
          </p:cNvPr>
          <p:cNvSpPr txBox="1"/>
          <p:nvPr/>
        </p:nvSpPr>
        <p:spPr>
          <a:xfrm>
            <a:off x="7527781" y="2033209"/>
            <a:ext cx="714042" cy="369332"/>
          </a:xfrm>
          <a:prstGeom prst="rect">
            <a:avLst/>
          </a:prstGeom>
          <a:noFill/>
        </p:spPr>
        <p:txBody>
          <a:bodyPr wrap="none" rtlCol="0">
            <a:spAutoFit/>
          </a:bodyPr>
          <a:lstStyle/>
          <a:p>
            <a:r>
              <a:rPr lang="en-US" dirty="0"/>
              <a:t>1TB/s</a:t>
            </a:r>
          </a:p>
        </p:txBody>
      </p:sp>
      <p:sp>
        <p:nvSpPr>
          <p:cNvPr id="7" name="TextBox 6">
            <a:extLst>
              <a:ext uri="{FF2B5EF4-FFF2-40B4-BE49-F238E27FC236}">
                <a16:creationId xmlns:a16="http://schemas.microsoft.com/office/drawing/2014/main" id="{82B02A54-6290-82A6-445E-AC491D2C2656}"/>
              </a:ext>
            </a:extLst>
          </p:cNvPr>
          <p:cNvSpPr txBox="1"/>
          <p:nvPr/>
        </p:nvSpPr>
        <p:spPr>
          <a:xfrm>
            <a:off x="8255653" y="3158363"/>
            <a:ext cx="3123997" cy="369332"/>
          </a:xfrm>
          <a:prstGeom prst="rect">
            <a:avLst/>
          </a:prstGeom>
          <a:noFill/>
        </p:spPr>
        <p:txBody>
          <a:bodyPr wrap="none" rtlCol="0">
            <a:spAutoFit/>
          </a:bodyPr>
          <a:lstStyle/>
          <a:p>
            <a:r>
              <a:rPr lang="en-US" dirty="0"/>
              <a:t>25 GB/s /channel @DDR4-3200</a:t>
            </a:r>
          </a:p>
        </p:txBody>
      </p:sp>
      <p:sp>
        <p:nvSpPr>
          <p:cNvPr id="11" name="TextBox 10">
            <a:extLst>
              <a:ext uri="{FF2B5EF4-FFF2-40B4-BE49-F238E27FC236}">
                <a16:creationId xmlns:a16="http://schemas.microsoft.com/office/drawing/2014/main" id="{BCD892EB-FF7E-C8F7-70AE-DA80B666CA8C}"/>
              </a:ext>
            </a:extLst>
          </p:cNvPr>
          <p:cNvSpPr txBox="1"/>
          <p:nvPr/>
        </p:nvSpPr>
        <p:spPr>
          <a:xfrm>
            <a:off x="4551554" y="995082"/>
            <a:ext cx="688009" cy="369332"/>
          </a:xfrm>
          <a:prstGeom prst="rect">
            <a:avLst/>
          </a:prstGeom>
          <a:noFill/>
        </p:spPr>
        <p:txBody>
          <a:bodyPr wrap="none" rtlCol="0">
            <a:spAutoFit/>
          </a:bodyPr>
          <a:lstStyle/>
          <a:p>
            <a:r>
              <a:rPr lang="en-US" dirty="0"/>
              <a:t>0.3ns</a:t>
            </a:r>
          </a:p>
        </p:txBody>
      </p:sp>
      <p:sp>
        <p:nvSpPr>
          <p:cNvPr id="12" name="TextBox 11">
            <a:extLst>
              <a:ext uri="{FF2B5EF4-FFF2-40B4-BE49-F238E27FC236}">
                <a16:creationId xmlns:a16="http://schemas.microsoft.com/office/drawing/2014/main" id="{6BE239E8-00DF-07CF-6498-8480712D4E9D}"/>
              </a:ext>
            </a:extLst>
          </p:cNvPr>
          <p:cNvSpPr txBox="1"/>
          <p:nvPr/>
        </p:nvSpPr>
        <p:spPr>
          <a:xfrm>
            <a:off x="3793470" y="2017948"/>
            <a:ext cx="870751" cy="369332"/>
          </a:xfrm>
          <a:prstGeom prst="rect">
            <a:avLst/>
          </a:prstGeom>
          <a:noFill/>
        </p:spPr>
        <p:txBody>
          <a:bodyPr wrap="none" rtlCol="0">
            <a:spAutoFit/>
          </a:bodyPr>
          <a:lstStyle/>
          <a:p>
            <a:r>
              <a:rPr lang="en-US" dirty="0"/>
              <a:t>1-20 ns</a:t>
            </a:r>
          </a:p>
        </p:txBody>
      </p:sp>
      <p:sp>
        <p:nvSpPr>
          <p:cNvPr id="13" name="TextBox 12">
            <a:extLst>
              <a:ext uri="{FF2B5EF4-FFF2-40B4-BE49-F238E27FC236}">
                <a16:creationId xmlns:a16="http://schemas.microsoft.com/office/drawing/2014/main" id="{8803B2EE-7DED-E9EB-C229-4D81F4B51E9E}"/>
              </a:ext>
            </a:extLst>
          </p:cNvPr>
          <p:cNvSpPr txBox="1"/>
          <p:nvPr/>
        </p:nvSpPr>
        <p:spPr>
          <a:xfrm>
            <a:off x="2805699" y="3135434"/>
            <a:ext cx="987771" cy="369332"/>
          </a:xfrm>
          <a:prstGeom prst="rect">
            <a:avLst/>
          </a:prstGeom>
          <a:noFill/>
        </p:spPr>
        <p:txBody>
          <a:bodyPr wrap="none" rtlCol="0">
            <a:spAutoFit/>
          </a:bodyPr>
          <a:lstStyle/>
          <a:p>
            <a:r>
              <a:rPr lang="en-US" dirty="0"/>
              <a:t>15-90 ns</a:t>
            </a:r>
          </a:p>
        </p:txBody>
      </p:sp>
      <p:sp>
        <p:nvSpPr>
          <p:cNvPr id="15" name="TextBox 14">
            <a:extLst>
              <a:ext uri="{FF2B5EF4-FFF2-40B4-BE49-F238E27FC236}">
                <a16:creationId xmlns:a16="http://schemas.microsoft.com/office/drawing/2014/main" id="{63E2BB0D-C172-2803-A6E9-931100F88E3C}"/>
              </a:ext>
            </a:extLst>
          </p:cNvPr>
          <p:cNvSpPr txBox="1"/>
          <p:nvPr/>
        </p:nvSpPr>
        <p:spPr>
          <a:xfrm>
            <a:off x="1868407" y="4240013"/>
            <a:ext cx="1104790" cy="369332"/>
          </a:xfrm>
          <a:prstGeom prst="rect">
            <a:avLst/>
          </a:prstGeom>
          <a:noFill/>
        </p:spPr>
        <p:txBody>
          <a:bodyPr wrap="none" rtlCol="0">
            <a:spAutoFit/>
          </a:bodyPr>
          <a:lstStyle/>
          <a:p>
            <a:r>
              <a:rPr lang="en-US" dirty="0"/>
              <a:t>10-100 us</a:t>
            </a:r>
          </a:p>
        </p:txBody>
      </p:sp>
      <p:sp>
        <p:nvSpPr>
          <p:cNvPr id="16" name="TextBox 15">
            <a:extLst>
              <a:ext uri="{FF2B5EF4-FFF2-40B4-BE49-F238E27FC236}">
                <a16:creationId xmlns:a16="http://schemas.microsoft.com/office/drawing/2014/main" id="{B1605F5A-5AE6-51EA-339F-2015C8DF3A7D}"/>
              </a:ext>
            </a:extLst>
          </p:cNvPr>
          <p:cNvSpPr txBox="1"/>
          <p:nvPr/>
        </p:nvSpPr>
        <p:spPr>
          <a:xfrm>
            <a:off x="1344706" y="5369228"/>
            <a:ext cx="933269" cy="369332"/>
          </a:xfrm>
          <a:prstGeom prst="rect">
            <a:avLst/>
          </a:prstGeom>
          <a:noFill/>
        </p:spPr>
        <p:txBody>
          <a:bodyPr wrap="none" rtlCol="0">
            <a:spAutoFit/>
          </a:bodyPr>
          <a:lstStyle/>
          <a:p>
            <a:r>
              <a:rPr lang="en-US" dirty="0"/>
              <a:t>2-10 </a:t>
            </a:r>
            <a:r>
              <a:rPr lang="en-US" dirty="0" err="1"/>
              <a:t>ms</a:t>
            </a:r>
            <a:endParaRPr lang="en-US" dirty="0"/>
          </a:p>
        </p:txBody>
      </p:sp>
      <p:sp>
        <p:nvSpPr>
          <p:cNvPr id="17" name="TextBox 16">
            <a:extLst>
              <a:ext uri="{FF2B5EF4-FFF2-40B4-BE49-F238E27FC236}">
                <a16:creationId xmlns:a16="http://schemas.microsoft.com/office/drawing/2014/main" id="{85B31F8C-2225-0ED6-A9EB-BCFB69A47BCB}"/>
              </a:ext>
            </a:extLst>
          </p:cNvPr>
          <p:cNvSpPr txBox="1"/>
          <p:nvPr/>
        </p:nvSpPr>
        <p:spPr>
          <a:xfrm>
            <a:off x="1344706" y="1640541"/>
            <a:ext cx="2152192" cy="369332"/>
          </a:xfrm>
          <a:prstGeom prst="rect">
            <a:avLst/>
          </a:prstGeom>
          <a:noFill/>
        </p:spPr>
        <p:txBody>
          <a:bodyPr wrap="none" rtlCol="0">
            <a:spAutoFit/>
          </a:bodyPr>
          <a:lstStyle/>
          <a:p>
            <a:r>
              <a:rPr lang="en-US" dirty="0">
                <a:solidFill>
                  <a:srgbClr val="FF0000"/>
                </a:solidFill>
              </a:rPr>
              <a:t>Wired LAN @1Gbps?</a:t>
            </a:r>
          </a:p>
        </p:txBody>
      </p:sp>
      <p:sp>
        <p:nvSpPr>
          <p:cNvPr id="18" name="TextBox 17">
            <a:extLst>
              <a:ext uri="{FF2B5EF4-FFF2-40B4-BE49-F238E27FC236}">
                <a16:creationId xmlns:a16="http://schemas.microsoft.com/office/drawing/2014/main" id="{050CA0A9-440B-2A50-BB8D-B341FAAEBCF2}"/>
              </a:ext>
            </a:extLst>
          </p:cNvPr>
          <p:cNvSpPr txBox="1"/>
          <p:nvPr/>
        </p:nvSpPr>
        <p:spPr>
          <a:xfrm>
            <a:off x="812350" y="2365469"/>
            <a:ext cx="2269211" cy="369332"/>
          </a:xfrm>
          <a:prstGeom prst="rect">
            <a:avLst/>
          </a:prstGeom>
          <a:noFill/>
        </p:spPr>
        <p:txBody>
          <a:bodyPr wrap="none" rtlCol="0">
            <a:spAutoFit/>
          </a:bodyPr>
          <a:lstStyle/>
          <a:p>
            <a:r>
              <a:rPr lang="en-US" dirty="0">
                <a:solidFill>
                  <a:srgbClr val="FF0000"/>
                </a:solidFill>
              </a:rPr>
              <a:t>Wired LAN @10Gbps?</a:t>
            </a:r>
          </a:p>
        </p:txBody>
      </p:sp>
      <p:sp>
        <p:nvSpPr>
          <p:cNvPr id="19" name="TextBox 18">
            <a:extLst>
              <a:ext uri="{FF2B5EF4-FFF2-40B4-BE49-F238E27FC236}">
                <a16:creationId xmlns:a16="http://schemas.microsoft.com/office/drawing/2014/main" id="{2F26D83A-A344-0A56-A6D6-612C276E34F4}"/>
              </a:ext>
            </a:extLst>
          </p:cNvPr>
          <p:cNvSpPr txBox="1"/>
          <p:nvPr/>
        </p:nvSpPr>
        <p:spPr>
          <a:xfrm>
            <a:off x="8813787" y="1467503"/>
            <a:ext cx="843501" cy="369332"/>
          </a:xfrm>
          <a:prstGeom prst="rect">
            <a:avLst/>
          </a:prstGeom>
          <a:noFill/>
        </p:spPr>
        <p:txBody>
          <a:bodyPr wrap="none" rtlCol="0">
            <a:spAutoFit/>
          </a:bodyPr>
          <a:lstStyle/>
          <a:p>
            <a:r>
              <a:rPr lang="en-US" dirty="0" err="1">
                <a:solidFill>
                  <a:srgbClr val="FF0000"/>
                </a:solidFill>
              </a:rPr>
              <a:t>Wifi</a:t>
            </a:r>
            <a:r>
              <a:rPr lang="en-US" dirty="0">
                <a:solidFill>
                  <a:srgbClr val="FF0000"/>
                </a:solidFill>
              </a:rPr>
              <a:t> 6?</a:t>
            </a:r>
          </a:p>
        </p:txBody>
      </p:sp>
      <p:sp>
        <p:nvSpPr>
          <p:cNvPr id="20" name="TextBox 19">
            <a:extLst>
              <a:ext uri="{FF2B5EF4-FFF2-40B4-BE49-F238E27FC236}">
                <a16:creationId xmlns:a16="http://schemas.microsoft.com/office/drawing/2014/main" id="{44B4494C-2F96-18E3-CA67-D9BF481C1300}"/>
              </a:ext>
            </a:extLst>
          </p:cNvPr>
          <p:cNvSpPr txBox="1"/>
          <p:nvPr/>
        </p:nvSpPr>
        <p:spPr>
          <a:xfrm>
            <a:off x="8432659" y="2017948"/>
            <a:ext cx="1355564" cy="369332"/>
          </a:xfrm>
          <a:prstGeom prst="rect">
            <a:avLst/>
          </a:prstGeom>
          <a:noFill/>
        </p:spPr>
        <p:txBody>
          <a:bodyPr wrap="none" rtlCol="0">
            <a:spAutoFit/>
          </a:bodyPr>
          <a:lstStyle/>
          <a:p>
            <a:r>
              <a:rPr lang="en-US" dirty="0">
                <a:solidFill>
                  <a:srgbClr val="FF0000"/>
                </a:solidFill>
              </a:rPr>
              <a:t>DisplayPort?</a:t>
            </a:r>
          </a:p>
        </p:txBody>
      </p:sp>
      <p:sp>
        <p:nvSpPr>
          <p:cNvPr id="2" name="TextBox 1">
            <a:extLst>
              <a:ext uri="{FF2B5EF4-FFF2-40B4-BE49-F238E27FC236}">
                <a16:creationId xmlns:a16="http://schemas.microsoft.com/office/drawing/2014/main" id="{EB9DE146-0884-76A8-6A7F-376C7CABB9BD}"/>
              </a:ext>
            </a:extLst>
          </p:cNvPr>
          <p:cNvSpPr txBox="1"/>
          <p:nvPr/>
        </p:nvSpPr>
        <p:spPr>
          <a:xfrm>
            <a:off x="9068003" y="4241878"/>
            <a:ext cx="916020" cy="369332"/>
          </a:xfrm>
          <a:prstGeom prst="rect">
            <a:avLst/>
          </a:prstGeom>
          <a:noFill/>
        </p:spPr>
        <p:txBody>
          <a:bodyPr wrap="none" rtlCol="0">
            <a:spAutoFit/>
          </a:bodyPr>
          <a:lstStyle/>
          <a:p>
            <a:r>
              <a:rPr lang="en-US" dirty="0"/>
              <a:t>2+ GB/s</a:t>
            </a:r>
          </a:p>
        </p:txBody>
      </p:sp>
      <p:sp>
        <p:nvSpPr>
          <p:cNvPr id="3" name="TextBox 2">
            <a:extLst>
              <a:ext uri="{FF2B5EF4-FFF2-40B4-BE49-F238E27FC236}">
                <a16:creationId xmlns:a16="http://schemas.microsoft.com/office/drawing/2014/main" id="{008D277F-C536-EC27-64D1-17EB55831877}"/>
              </a:ext>
            </a:extLst>
          </p:cNvPr>
          <p:cNvSpPr txBox="1"/>
          <p:nvPr/>
        </p:nvSpPr>
        <p:spPr>
          <a:xfrm>
            <a:off x="9921626" y="5269809"/>
            <a:ext cx="1085938" cy="369332"/>
          </a:xfrm>
          <a:prstGeom prst="rect">
            <a:avLst/>
          </a:prstGeom>
          <a:noFill/>
        </p:spPr>
        <p:txBody>
          <a:bodyPr wrap="none" rtlCol="0">
            <a:spAutoFit/>
          </a:bodyPr>
          <a:lstStyle/>
          <a:p>
            <a:r>
              <a:rPr lang="en-US" dirty="0"/>
              <a:t>150 MB/s</a:t>
            </a:r>
          </a:p>
        </p:txBody>
      </p:sp>
    </p:spTree>
    <p:extLst>
      <p:ext uri="{BB962C8B-B14F-4D97-AF65-F5344CB8AC3E}">
        <p14:creationId xmlns:p14="http://schemas.microsoft.com/office/powerpoint/2010/main" val="1664148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4BF1-8759-5CBF-C152-35CA098053C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2D4B418-E855-3E6A-3124-289BDC08E41B}"/>
              </a:ext>
            </a:extLst>
          </p:cNvPr>
          <p:cNvSpPr>
            <a:spLocks noGrp="1"/>
          </p:cNvSpPr>
          <p:nvPr>
            <p:ph idx="1"/>
          </p:nvPr>
        </p:nvSpPr>
        <p:spPr/>
        <p:txBody>
          <a:bodyPr/>
          <a:lstStyle/>
          <a:p>
            <a:r>
              <a:rPr lang="en-US" dirty="0"/>
              <a:t>Amdahl’s Law</a:t>
            </a:r>
          </a:p>
          <a:p>
            <a:r>
              <a:rPr lang="en-US" dirty="0"/>
              <a:t>Performance is all about overall latency</a:t>
            </a:r>
          </a:p>
          <a:p>
            <a:r>
              <a:rPr lang="en-US" dirty="0"/>
              <a:t>Main memory is damn slow</a:t>
            </a:r>
          </a:p>
          <a:p>
            <a:r>
              <a:rPr lang="en-US" dirty="0"/>
              <a:t>I/O is </a:t>
            </a:r>
            <a:r>
              <a:rPr lang="en-US" dirty="0" err="1"/>
              <a:t>muuuuuuch</a:t>
            </a:r>
            <a:r>
              <a:rPr lang="en-US" dirty="0"/>
              <a:t> slower</a:t>
            </a:r>
          </a:p>
          <a:p>
            <a:r>
              <a:rPr lang="en-US" dirty="0"/>
              <a:t>Serial lines rule everywhere, except memory</a:t>
            </a:r>
          </a:p>
          <a:p>
            <a:r>
              <a:rPr lang="en-US" dirty="0"/>
              <a:t>All of system design is about hiding latency via throughput</a:t>
            </a:r>
          </a:p>
          <a:p>
            <a:pPr lvl="1"/>
            <a:r>
              <a:rPr lang="en-US" dirty="0"/>
              <a:t>True for hardware, true for software!</a:t>
            </a:r>
          </a:p>
        </p:txBody>
      </p:sp>
    </p:spTree>
    <p:extLst>
      <p:ext uri="{BB962C8B-B14F-4D97-AF65-F5344CB8AC3E}">
        <p14:creationId xmlns:p14="http://schemas.microsoft.com/office/powerpoint/2010/main" val="2176691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98757-0EE7-3819-F76D-F591EE5C2142}"/>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75548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130-ED73-8D91-673D-176D05206D6B}"/>
              </a:ext>
            </a:extLst>
          </p:cNvPr>
          <p:cNvSpPr>
            <a:spLocks noGrp="1"/>
          </p:cNvSpPr>
          <p:nvPr>
            <p:ph type="title"/>
          </p:nvPr>
        </p:nvSpPr>
        <p:spPr>
          <a:xfrm>
            <a:off x="838200" y="2766218"/>
            <a:ext cx="10515600" cy="1325563"/>
          </a:xfrm>
        </p:spPr>
        <p:txBody>
          <a:bodyPr/>
          <a:lstStyle/>
          <a:p>
            <a:pPr algn="ctr"/>
            <a:r>
              <a:rPr lang="en-US" dirty="0"/>
              <a:t>Why understand internals?</a:t>
            </a:r>
          </a:p>
        </p:txBody>
      </p:sp>
    </p:spTree>
    <p:extLst>
      <p:ext uri="{BB962C8B-B14F-4D97-AF65-F5344CB8AC3E}">
        <p14:creationId xmlns:p14="http://schemas.microsoft.com/office/powerpoint/2010/main" val="52553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432B2-DA01-A341-20ED-1D0E0AA28BC6}"/>
              </a:ext>
            </a:extLst>
          </p:cNvPr>
          <p:cNvSpPr txBox="1"/>
          <p:nvPr/>
        </p:nvSpPr>
        <p:spPr>
          <a:xfrm>
            <a:off x="5100182" y="1581665"/>
            <a:ext cx="1991635" cy="584775"/>
          </a:xfrm>
          <a:prstGeom prst="rect">
            <a:avLst/>
          </a:prstGeom>
          <a:noFill/>
        </p:spPr>
        <p:txBody>
          <a:bodyPr wrap="none" rtlCol="0">
            <a:spAutoFit/>
          </a:bodyPr>
          <a:lstStyle/>
          <a:p>
            <a:r>
              <a:rPr lang="en-US" sz="3200" dirty="0"/>
              <a:t>Webserver</a:t>
            </a:r>
          </a:p>
        </p:txBody>
      </p:sp>
      <p:sp>
        <p:nvSpPr>
          <p:cNvPr id="5" name="TextBox 4">
            <a:extLst>
              <a:ext uri="{FF2B5EF4-FFF2-40B4-BE49-F238E27FC236}">
                <a16:creationId xmlns:a16="http://schemas.microsoft.com/office/drawing/2014/main" id="{357C2A62-7F58-4464-A51A-FBBA3E18768A}"/>
              </a:ext>
            </a:extLst>
          </p:cNvPr>
          <p:cNvSpPr txBox="1"/>
          <p:nvPr/>
        </p:nvSpPr>
        <p:spPr>
          <a:xfrm>
            <a:off x="3268455" y="2825918"/>
            <a:ext cx="982961" cy="646331"/>
          </a:xfrm>
          <a:prstGeom prst="rect">
            <a:avLst/>
          </a:prstGeom>
          <a:noFill/>
        </p:spPr>
        <p:txBody>
          <a:bodyPr wrap="none" rtlCol="0">
            <a:spAutoFit/>
          </a:bodyPr>
          <a:lstStyle/>
          <a:p>
            <a:r>
              <a:rPr lang="en-US" sz="3600" dirty="0">
                <a:solidFill>
                  <a:schemeClr val="accent5">
                    <a:lumMod val="75000"/>
                  </a:schemeClr>
                </a:solidFill>
              </a:rPr>
              <a:t>50%</a:t>
            </a:r>
          </a:p>
        </p:txBody>
      </p:sp>
      <p:sp>
        <p:nvSpPr>
          <p:cNvPr id="6" name="TextBox 5">
            <a:extLst>
              <a:ext uri="{FF2B5EF4-FFF2-40B4-BE49-F238E27FC236}">
                <a16:creationId xmlns:a16="http://schemas.microsoft.com/office/drawing/2014/main" id="{E2FF5025-13FB-CA7F-AF53-302043BA2FF8}"/>
              </a:ext>
            </a:extLst>
          </p:cNvPr>
          <p:cNvSpPr txBox="1"/>
          <p:nvPr/>
        </p:nvSpPr>
        <p:spPr>
          <a:xfrm>
            <a:off x="3231200" y="3472249"/>
            <a:ext cx="1020216" cy="369332"/>
          </a:xfrm>
          <a:prstGeom prst="rect">
            <a:avLst/>
          </a:prstGeom>
          <a:noFill/>
        </p:spPr>
        <p:txBody>
          <a:bodyPr wrap="none" rtlCol="0">
            <a:spAutoFit/>
          </a:bodyPr>
          <a:lstStyle/>
          <a:p>
            <a:r>
              <a:rPr lang="en-US" dirty="0"/>
              <a:t>compute</a:t>
            </a:r>
          </a:p>
        </p:txBody>
      </p:sp>
      <p:sp>
        <p:nvSpPr>
          <p:cNvPr id="8" name="TextBox 7">
            <a:extLst>
              <a:ext uri="{FF2B5EF4-FFF2-40B4-BE49-F238E27FC236}">
                <a16:creationId xmlns:a16="http://schemas.microsoft.com/office/drawing/2014/main" id="{CA59DA5A-0E7E-6816-9394-86986E557382}"/>
              </a:ext>
            </a:extLst>
          </p:cNvPr>
          <p:cNvSpPr txBox="1"/>
          <p:nvPr/>
        </p:nvSpPr>
        <p:spPr>
          <a:xfrm>
            <a:off x="7940586" y="2825918"/>
            <a:ext cx="982961" cy="646331"/>
          </a:xfrm>
          <a:prstGeom prst="rect">
            <a:avLst/>
          </a:prstGeom>
          <a:noFill/>
        </p:spPr>
        <p:txBody>
          <a:bodyPr wrap="none" rtlCol="0">
            <a:spAutoFit/>
          </a:bodyPr>
          <a:lstStyle/>
          <a:p>
            <a:r>
              <a:rPr lang="en-US" sz="3600" dirty="0">
                <a:solidFill>
                  <a:schemeClr val="accent6">
                    <a:lumMod val="75000"/>
                  </a:schemeClr>
                </a:solidFill>
              </a:rPr>
              <a:t>50%</a:t>
            </a:r>
          </a:p>
        </p:txBody>
      </p:sp>
      <p:sp>
        <p:nvSpPr>
          <p:cNvPr id="9" name="TextBox 8">
            <a:extLst>
              <a:ext uri="{FF2B5EF4-FFF2-40B4-BE49-F238E27FC236}">
                <a16:creationId xmlns:a16="http://schemas.microsoft.com/office/drawing/2014/main" id="{5BDB055F-4193-4712-C5F8-8BEC7C895A5A}"/>
              </a:ext>
            </a:extLst>
          </p:cNvPr>
          <p:cNvSpPr txBox="1"/>
          <p:nvPr/>
        </p:nvSpPr>
        <p:spPr>
          <a:xfrm>
            <a:off x="7629667" y="3472249"/>
            <a:ext cx="1556708" cy="369332"/>
          </a:xfrm>
          <a:prstGeom prst="rect">
            <a:avLst/>
          </a:prstGeom>
          <a:noFill/>
        </p:spPr>
        <p:txBody>
          <a:bodyPr wrap="none" rtlCol="0">
            <a:spAutoFit/>
          </a:bodyPr>
          <a:lstStyle/>
          <a:p>
            <a:r>
              <a:rPr lang="en-US" dirty="0"/>
              <a:t>network + disk</a:t>
            </a:r>
          </a:p>
        </p:txBody>
      </p:sp>
      <p:grpSp>
        <p:nvGrpSpPr>
          <p:cNvPr id="13" name="Group 12">
            <a:extLst>
              <a:ext uri="{FF2B5EF4-FFF2-40B4-BE49-F238E27FC236}">
                <a16:creationId xmlns:a16="http://schemas.microsoft.com/office/drawing/2014/main" id="{5771A077-553A-F44D-DB68-4EDEDA647EBA}"/>
              </a:ext>
            </a:extLst>
          </p:cNvPr>
          <p:cNvGrpSpPr/>
          <p:nvPr/>
        </p:nvGrpSpPr>
        <p:grpSpPr>
          <a:xfrm>
            <a:off x="7135227" y="1437155"/>
            <a:ext cx="2162432" cy="621845"/>
            <a:chOff x="7135227" y="1437155"/>
            <a:chExt cx="2162432" cy="621845"/>
          </a:xfrm>
        </p:grpSpPr>
        <p:sp>
          <p:nvSpPr>
            <p:cNvPr id="11" name="TextBox 10">
              <a:extLst>
                <a:ext uri="{FF2B5EF4-FFF2-40B4-BE49-F238E27FC236}">
                  <a16:creationId xmlns:a16="http://schemas.microsoft.com/office/drawing/2014/main" id="{4C12770C-9AA4-8D72-A20B-F7E3E3D6ACDD}"/>
                </a:ext>
              </a:extLst>
            </p:cNvPr>
            <p:cNvSpPr txBox="1"/>
            <p:nvPr/>
          </p:nvSpPr>
          <p:spPr>
            <a:xfrm>
              <a:off x="7243548" y="1517244"/>
              <a:ext cx="1945789" cy="461665"/>
            </a:xfrm>
            <a:prstGeom prst="rect">
              <a:avLst/>
            </a:prstGeom>
            <a:noFill/>
          </p:spPr>
          <p:txBody>
            <a:bodyPr wrap="none" rtlCol="0">
              <a:spAutoFit/>
            </a:bodyPr>
            <a:lstStyle/>
            <a:p>
              <a:r>
                <a:rPr lang="en-US" sz="2400" dirty="0"/>
                <a:t>Perf increase?</a:t>
              </a:r>
            </a:p>
          </p:txBody>
        </p:sp>
        <p:sp>
          <p:nvSpPr>
            <p:cNvPr id="12" name="Oval 11">
              <a:extLst>
                <a:ext uri="{FF2B5EF4-FFF2-40B4-BE49-F238E27FC236}">
                  <a16:creationId xmlns:a16="http://schemas.microsoft.com/office/drawing/2014/main" id="{1845EA6C-BA8D-0B2F-44F3-3337EE66DBD4}"/>
                </a:ext>
              </a:extLst>
            </p:cNvPr>
            <p:cNvSpPr/>
            <p:nvPr/>
          </p:nvSpPr>
          <p:spPr>
            <a:xfrm>
              <a:off x="7135227" y="1437155"/>
              <a:ext cx="2162432" cy="621845"/>
            </a:xfrm>
            <a:prstGeom prst="ellipse">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635F3447-F60A-2898-2A89-769DB5D2E38C}"/>
              </a:ext>
            </a:extLst>
          </p:cNvPr>
          <p:cNvSpPr txBox="1"/>
          <p:nvPr/>
        </p:nvSpPr>
        <p:spPr>
          <a:xfrm>
            <a:off x="3268455" y="3917330"/>
            <a:ext cx="982961" cy="646331"/>
          </a:xfrm>
          <a:prstGeom prst="rect">
            <a:avLst/>
          </a:prstGeom>
          <a:noFill/>
        </p:spPr>
        <p:txBody>
          <a:bodyPr wrap="none" rtlCol="0">
            <a:spAutoFit/>
          </a:bodyPr>
          <a:lstStyle/>
          <a:p>
            <a:r>
              <a:rPr lang="en-US" sz="3600" dirty="0">
                <a:solidFill>
                  <a:schemeClr val="accent5">
                    <a:lumMod val="75000"/>
                  </a:schemeClr>
                </a:solidFill>
              </a:rPr>
              <a:t>40%</a:t>
            </a:r>
          </a:p>
        </p:txBody>
      </p:sp>
      <p:sp>
        <p:nvSpPr>
          <p:cNvPr id="16" name="TextBox 15">
            <a:extLst>
              <a:ext uri="{FF2B5EF4-FFF2-40B4-BE49-F238E27FC236}">
                <a16:creationId xmlns:a16="http://schemas.microsoft.com/office/drawing/2014/main" id="{8F83FD3D-8B10-5008-9C86-0342E495A484}"/>
              </a:ext>
            </a:extLst>
          </p:cNvPr>
          <p:cNvSpPr txBox="1"/>
          <p:nvPr/>
        </p:nvSpPr>
        <p:spPr>
          <a:xfrm>
            <a:off x="7940586" y="3917330"/>
            <a:ext cx="982961" cy="646331"/>
          </a:xfrm>
          <a:prstGeom prst="rect">
            <a:avLst/>
          </a:prstGeom>
          <a:noFill/>
        </p:spPr>
        <p:txBody>
          <a:bodyPr wrap="none" rtlCol="0">
            <a:spAutoFit/>
          </a:bodyPr>
          <a:lstStyle/>
          <a:p>
            <a:r>
              <a:rPr lang="en-US" sz="3600" dirty="0">
                <a:solidFill>
                  <a:schemeClr val="accent6">
                    <a:lumMod val="75000"/>
                  </a:schemeClr>
                </a:solidFill>
              </a:rPr>
              <a:t>60%</a:t>
            </a:r>
          </a:p>
        </p:txBody>
      </p:sp>
      <p:sp>
        <p:nvSpPr>
          <p:cNvPr id="17" name="improvement 1">
            <a:extLst>
              <a:ext uri="{FF2B5EF4-FFF2-40B4-BE49-F238E27FC236}">
                <a16:creationId xmlns:a16="http://schemas.microsoft.com/office/drawing/2014/main" id="{D63E2180-039B-8110-E850-9C38EBC7426F}"/>
              </a:ext>
            </a:extLst>
          </p:cNvPr>
          <p:cNvSpPr txBox="1"/>
          <p:nvPr/>
        </p:nvSpPr>
        <p:spPr>
          <a:xfrm>
            <a:off x="5587720" y="2918250"/>
            <a:ext cx="705642" cy="461665"/>
          </a:xfrm>
          <a:prstGeom prst="rect">
            <a:avLst/>
          </a:prstGeom>
          <a:noFill/>
        </p:spPr>
        <p:txBody>
          <a:bodyPr wrap="none" rtlCol="0">
            <a:spAutoFit/>
          </a:bodyPr>
          <a:lstStyle/>
          <a:p>
            <a:r>
              <a:rPr lang="en-US" sz="2400" dirty="0"/>
              <a:t>1.8x</a:t>
            </a:r>
          </a:p>
        </p:txBody>
      </p:sp>
      <p:sp>
        <p:nvSpPr>
          <p:cNvPr id="21" name="improvement 2">
            <a:extLst>
              <a:ext uri="{FF2B5EF4-FFF2-40B4-BE49-F238E27FC236}">
                <a16:creationId xmlns:a16="http://schemas.microsoft.com/office/drawing/2014/main" id="{A13E07DE-3B9D-32FF-4550-984C9AE44595}"/>
              </a:ext>
            </a:extLst>
          </p:cNvPr>
          <p:cNvSpPr txBox="1"/>
          <p:nvPr/>
        </p:nvSpPr>
        <p:spPr>
          <a:xfrm>
            <a:off x="5569137" y="4009662"/>
            <a:ext cx="861133" cy="461665"/>
          </a:xfrm>
          <a:prstGeom prst="rect">
            <a:avLst/>
          </a:prstGeom>
          <a:noFill/>
        </p:spPr>
        <p:txBody>
          <a:bodyPr wrap="none" rtlCol="0">
            <a:spAutoFit/>
          </a:bodyPr>
          <a:lstStyle/>
          <a:p>
            <a:r>
              <a:rPr lang="en-US" sz="2400" dirty="0"/>
              <a:t>1.56x</a:t>
            </a:r>
          </a:p>
        </p:txBody>
      </p:sp>
      <p:pic>
        <p:nvPicPr>
          <p:cNvPr id="8194" name="wtf" descr="WTF Memes">
            <a:extLst>
              <a:ext uri="{FF2B5EF4-FFF2-40B4-BE49-F238E27FC236}">
                <a16:creationId xmlns:a16="http://schemas.microsoft.com/office/drawing/2014/main" id="{16B5BAC7-D7D6-3684-19CB-2D5D3C258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281" y="2385800"/>
            <a:ext cx="868550" cy="8802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0604A3-3CCC-4CDD-B52A-21ED9D2501F7}"/>
              </a:ext>
            </a:extLst>
          </p:cNvPr>
          <p:cNvSpPr txBox="1"/>
          <p:nvPr/>
        </p:nvSpPr>
        <p:spPr>
          <a:xfrm>
            <a:off x="2405880" y="2906411"/>
            <a:ext cx="628698" cy="461665"/>
          </a:xfrm>
          <a:prstGeom prst="rect">
            <a:avLst/>
          </a:prstGeom>
          <a:noFill/>
        </p:spPr>
        <p:txBody>
          <a:bodyPr wrap="none" rtlCol="0">
            <a:spAutoFit/>
          </a:bodyPr>
          <a:lstStyle/>
          <a:p>
            <a:r>
              <a:rPr lang="en-US" sz="2400" dirty="0">
                <a:solidFill>
                  <a:srgbClr val="FF0000"/>
                </a:solidFill>
              </a:rPr>
              <a:t>10x</a:t>
            </a:r>
          </a:p>
        </p:txBody>
      </p:sp>
    </p:spTree>
    <p:extLst>
      <p:ext uri="{BB962C8B-B14F-4D97-AF65-F5344CB8AC3E}">
        <p14:creationId xmlns:p14="http://schemas.microsoft.com/office/powerpoint/2010/main" val="130317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55F7-7F81-ABCB-03FC-07B98811A808}"/>
              </a:ext>
            </a:extLst>
          </p:cNvPr>
          <p:cNvSpPr>
            <a:spLocks noGrp="1"/>
          </p:cNvSpPr>
          <p:nvPr>
            <p:ph type="title"/>
          </p:nvPr>
        </p:nvSpPr>
        <p:spPr/>
        <p:txBody>
          <a:bodyPr/>
          <a:lstStyle/>
          <a:p>
            <a:r>
              <a:rPr lang="en-US" dirty="0"/>
              <a:t>Amdahl’s Law</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5AA7A2-EE82-7A22-663E-D75E70175E1F}"/>
                  </a:ext>
                </a:extLst>
              </p:cNvPr>
              <p:cNvSpPr txBox="1"/>
              <p:nvPr/>
            </p:nvSpPr>
            <p:spPr>
              <a:xfrm>
                <a:off x="2180968" y="1884406"/>
                <a:ext cx="2920415"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𝑡</m:t>
                          </m:r>
                        </m:e>
                        <m:sub>
                          <m:r>
                            <a:rPr lang="en-US" b="0" i="1" smtClean="0">
                              <a:solidFill>
                                <a:schemeClr val="accent2">
                                  <a:lumMod val="75000"/>
                                </a:schemeClr>
                              </a:solidFill>
                              <a:latin typeface="Cambria Math" panose="02040503050406030204" pitchFamily="18" charset="0"/>
                            </a:rPr>
                            <m:t>𝑢𝑛𝑐h𝑎𝑛𝑔𝑒𝑑</m:t>
                          </m:r>
                        </m:sub>
                      </m:sSub>
                      <m:r>
                        <a:rPr lang="en-US" b="0" i="1" smtClean="0">
                          <a:latin typeface="Cambria Math" panose="02040503050406030204" pitchFamily="18" charset="0"/>
                        </a:rPr>
                        <m:t>+</m:t>
                      </m:r>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𝑡</m:t>
                          </m:r>
                        </m:e>
                        <m:sub>
                          <m:r>
                            <a:rPr lang="en-US" b="0" i="1" smtClean="0">
                              <a:solidFill>
                                <a:schemeClr val="accent6">
                                  <a:lumMod val="75000"/>
                                </a:schemeClr>
                              </a:solidFill>
                              <a:latin typeface="Cambria Math" panose="02040503050406030204" pitchFamily="18" charset="0"/>
                            </a:rPr>
                            <m:t>𝑐h𝑎𝑛𝑔𝑒𝑑</m:t>
                          </m:r>
                        </m:sub>
                      </m:sSub>
                    </m:oMath>
                  </m:oMathPara>
                </a14:m>
                <a:endParaRPr lang="en-US" b="0" dirty="0"/>
              </a:p>
            </p:txBody>
          </p:sp>
        </mc:Choice>
        <mc:Fallback xmlns="">
          <p:sp>
            <p:nvSpPr>
              <p:cNvPr id="5" name="TextBox 4">
                <a:extLst>
                  <a:ext uri="{FF2B5EF4-FFF2-40B4-BE49-F238E27FC236}">
                    <a16:creationId xmlns:a16="http://schemas.microsoft.com/office/drawing/2014/main" id="{AB5AA7A2-EE82-7A22-663E-D75E70175E1F}"/>
                  </a:ext>
                </a:extLst>
              </p:cNvPr>
              <p:cNvSpPr txBox="1">
                <a:spLocks noRot="1" noChangeAspect="1" noMove="1" noResize="1" noEditPoints="1" noAdjustHandles="1" noChangeArrowheads="1" noChangeShapeType="1" noTextEdit="1"/>
              </p:cNvSpPr>
              <p:nvPr/>
            </p:nvSpPr>
            <p:spPr>
              <a:xfrm>
                <a:off x="2180968" y="1884406"/>
                <a:ext cx="2920415" cy="299569"/>
              </a:xfrm>
              <a:prstGeom prst="rect">
                <a:avLst/>
              </a:prstGeom>
              <a:blipFill>
                <a:blip r:embed="rId3"/>
                <a:stretch>
                  <a:fillRect l="-1299" r="-86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287328-7435-81CA-CA32-D59E6BDA13C9}"/>
                  </a:ext>
                </a:extLst>
              </p:cNvPr>
              <p:cNvSpPr txBox="1"/>
              <p:nvPr/>
            </p:nvSpPr>
            <p:spPr>
              <a:xfrm>
                <a:off x="2662881" y="2377693"/>
                <a:ext cx="5758692" cy="555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𝑡</m:t>
                          </m:r>
                        </m:e>
                        <m:sub>
                          <m:r>
                            <a:rPr lang="en-US" b="0" i="1" smtClean="0">
                              <a:solidFill>
                                <a:schemeClr val="accent2">
                                  <a:lumMod val="75000"/>
                                </a:schemeClr>
                              </a:solidFill>
                              <a:latin typeface="Cambria Math" panose="02040503050406030204" pitchFamily="18" charset="0"/>
                            </a:rPr>
                            <m:t>𝑜𝑙𝑑</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𝑝𝑒𝑟𝑐𝑒𝑛𝑡𝑎𝑔</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𝑒</m:t>
                          </m:r>
                        </m:e>
                        <m:sub>
                          <m:r>
                            <a:rPr lang="en-US" b="0" i="1" smtClean="0">
                              <a:solidFill>
                                <a:schemeClr val="accent2">
                                  <a:lumMod val="75000"/>
                                </a:schemeClr>
                              </a:solidFill>
                              <a:latin typeface="Cambria Math" panose="02040503050406030204" pitchFamily="18" charset="0"/>
                            </a:rPr>
                            <m:t>𝑢𝑛𝑐h𝑎𝑛𝑔𝑒𝑑</m:t>
                          </m:r>
                        </m:sub>
                      </m:sSub>
                      <m:r>
                        <a:rPr lang="en-US" b="0" i="1" smtClean="0">
                          <a:latin typeface="Cambria Math" panose="02040503050406030204" pitchFamily="18" charset="0"/>
                        </a:rPr>
                        <m:t>+</m:t>
                      </m:r>
                      <m:f>
                        <m:fPr>
                          <m:ctrlPr>
                            <a:rPr lang="en-US" b="0" i="1" smtClean="0">
                              <a:solidFill>
                                <a:schemeClr val="accent6">
                                  <a:lumMod val="75000"/>
                                </a:schemeClr>
                              </a:solidFill>
                              <a:latin typeface="Cambria Math" panose="02040503050406030204" pitchFamily="18" charset="0"/>
                            </a:rPr>
                          </m:ctrlPr>
                        </m:fPr>
                        <m:num>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𝑡</m:t>
                              </m:r>
                            </m:e>
                            <m:sub>
                              <m:r>
                                <a:rPr lang="en-US" b="0" i="1" smtClean="0">
                                  <a:solidFill>
                                    <a:schemeClr val="accent6">
                                      <a:lumMod val="75000"/>
                                    </a:schemeClr>
                                  </a:solidFill>
                                  <a:latin typeface="Cambria Math" panose="02040503050406030204" pitchFamily="18" charset="0"/>
                                </a:rPr>
                                <m:t>𝑜𝑙𝑑</m:t>
                              </m:r>
                            </m:sub>
                          </m:sSub>
                          <m:r>
                            <a:rPr lang="en-US" b="0" i="1" smtClean="0">
                              <a:solidFill>
                                <a:schemeClr val="accent6">
                                  <a:lumMod val="75000"/>
                                </a:schemeClr>
                              </a:solidFill>
                              <a:latin typeface="Cambria Math" panose="02040503050406030204" pitchFamily="18" charset="0"/>
                            </a:rPr>
                            <m:t>∗</m:t>
                          </m:r>
                          <m:r>
                            <a:rPr lang="en-US" b="0" i="1" smtClean="0">
                              <a:solidFill>
                                <a:schemeClr val="accent6">
                                  <a:lumMod val="75000"/>
                                </a:schemeClr>
                              </a:solidFill>
                              <a:latin typeface="Cambria Math" panose="02040503050406030204" pitchFamily="18" charset="0"/>
                            </a:rPr>
                            <m:t>𝑝𝑒𝑟𝑐𝑒𝑛𝑡𝑎𝑔</m:t>
                          </m:r>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𝑒</m:t>
                              </m:r>
                            </m:e>
                            <m:sub>
                              <m:r>
                                <a:rPr lang="en-US" b="0" i="1" smtClean="0">
                                  <a:solidFill>
                                    <a:schemeClr val="accent6">
                                      <a:lumMod val="75000"/>
                                    </a:schemeClr>
                                  </a:solidFill>
                                  <a:latin typeface="Cambria Math" panose="02040503050406030204" pitchFamily="18" charset="0"/>
                                </a:rPr>
                                <m:t>𝑐h𝑎𝑛𝑔𝑒𝑑</m:t>
                              </m:r>
                            </m:sub>
                          </m:sSub>
                        </m:num>
                        <m:den>
                          <m:r>
                            <a:rPr lang="en-US" b="0" i="1" smtClean="0">
                              <a:solidFill>
                                <a:schemeClr val="accent6">
                                  <a:lumMod val="75000"/>
                                </a:schemeClr>
                              </a:solidFill>
                              <a:latin typeface="Cambria Math" panose="02040503050406030204" pitchFamily="18" charset="0"/>
                            </a:rPr>
                            <m:t>𝑖𝑚𝑝𝑟𝑜𝑣𝑒𝑚𝑒𝑛𝑡</m:t>
                          </m:r>
                        </m:den>
                      </m:f>
                    </m:oMath>
                  </m:oMathPara>
                </a14:m>
                <a:endParaRPr lang="en-US" dirty="0"/>
              </a:p>
            </p:txBody>
          </p:sp>
        </mc:Choice>
        <mc:Fallback xmlns="">
          <p:sp>
            <p:nvSpPr>
              <p:cNvPr id="7" name="TextBox 6">
                <a:extLst>
                  <a:ext uri="{FF2B5EF4-FFF2-40B4-BE49-F238E27FC236}">
                    <a16:creationId xmlns:a16="http://schemas.microsoft.com/office/drawing/2014/main" id="{08287328-7435-81CA-CA32-D59E6BDA13C9}"/>
                  </a:ext>
                </a:extLst>
              </p:cNvPr>
              <p:cNvSpPr txBox="1">
                <a:spLocks noRot="1" noChangeAspect="1" noMove="1" noResize="1" noEditPoints="1" noAdjustHandles="1" noChangeArrowheads="1" noChangeShapeType="1" noTextEdit="1"/>
              </p:cNvSpPr>
              <p:nvPr/>
            </p:nvSpPr>
            <p:spPr>
              <a:xfrm>
                <a:off x="2662881" y="2377693"/>
                <a:ext cx="5758692" cy="555217"/>
              </a:xfrm>
              <a:prstGeom prst="rect">
                <a:avLst/>
              </a:prstGeom>
              <a:blipFill>
                <a:blip r:embed="rId4"/>
                <a:stretch>
                  <a:fillRect t="-2273" r="-22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DDC789-135D-08B4-0F24-31D73BF54C05}"/>
                  </a:ext>
                </a:extLst>
              </p:cNvPr>
              <p:cNvSpPr txBox="1"/>
              <p:nvPr/>
            </p:nvSpPr>
            <p:spPr>
              <a:xfrm>
                <a:off x="2662881" y="3129431"/>
                <a:ext cx="2995564"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𝑡</m:t>
                          </m:r>
                        </m:e>
                        <m:sub>
                          <m:r>
                            <a:rPr lang="en-US" b="0" i="1" smtClean="0">
                              <a:solidFill>
                                <a:schemeClr val="accent2">
                                  <a:lumMod val="75000"/>
                                </a:schemeClr>
                              </a:solidFill>
                              <a:latin typeface="Cambria Math" panose="02040503050406030204" pitchFamily="18" charset="0"/>
                            </a:rPr>
                            <m:t>𝑜𝑙𝑑</m:t>
                          </m:r>
                        </m:sub>
                      </m:sSub>
                      <m:r>
                        <a:rPr lang="en-US" b="0" i="1" smtClean="0">
                          <a:solidFill>
                            <a:schemeClr val="accent2">
                              <a:lumMod val="75000"/>
                            </a:schemeClr>
                          </a:solidFill>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𝑝𝑒𝑟𝑐𝑒𝑛𝑡𝑎𝑔</m:t>
                      </m:r>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panose="02040503050406030204" pitchFamily="18" charset="0"/>
                            </a:rPr>
                            <m:t>𝑒</m:t>
                          </m:r>
                        </m:e>
                        <m:sub>
                          <m:r>
                            <a:rPr lang="en-US" b="0" i="1" smtClean="0">
                              <a:solidFill>
                                <a:schemeClr val="accent2">
                                  <a:lumMod val="75000"/>
                                </a:schemeClr>
                              </a:solidFill>
                              <a:latin typeface="Cambria Math" panose="02040503050406030204" pitchFamily="18" charset="0"/>
                            </a:rPr>
                            <m:t>𝑢𝑛𝑐h𝑎𝑛𝑔𝑒𝑑</m:t>
                          </m:r>
                        </m:sub>
                      </m:sSub>
                    </m:oMath>
                  </m:oMathPara>
                </a14:m>
                <a:endParaRPr lang="en-US" dirty="0"/>
              </a:p>
            </p:txBody>
          </p:sp>
        </mc:Choice>
        <mc:Fallback xmlns="">
          <p:sp>
            <p:nvSpPr>
              <p:cNvPr id="9" name="TextBox 8">
                <a:extLst>
                  <a:ext uri="{FF2B5EF4-FFF2-40B4-BE49-F238E27FC236}">
                    <a16:creationId xmlns:a16="http://schemas.microsoft.com/office/drawing/2014/main" id="{45DDC789-135D-08B4-0F24-31D73BF54C05}"/>
                  </a:ext>
                </a:extLst>
              </p:cNvPr>
              <p:cNvSpPr txBox="1">
                <a:spLocks noRot="1" noChangeAspect="1" noMove="1" noResize="1" noEditPoints="1" noAdjustHandles="1" noChangeArrowheads="1" noChangeShapeType="1" noTextEdit="1"/>
              </p:cNvSpPr>
              <p:nvPr/>
            </p:nvSpPr>
            <p:spPr>
              <a:xfrm>
                <a:off x="2662881" y="3129431"/>
                <a:ext cx="2995564" cy="299569"/>
              </a:xfrm>
              <a:prstGeom prst="rect">
                <a:avLst/>
              </a:prstGeom>
              <a:blipFill>
                <a:blip r:embed="rId5"/>
                <a:stretch>
                  <a:fillRect l="-1266" r="-422" b="-2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419C614-D99F-4C67-952D-B9D508E32D28}"/>
              </a:ext>
            </a:extLst>
          </p:cNvPr>
          <p:cNvSpPr txBox="1"/>
          <p:nvPr/>
        </p:nvSpPr>
        <p:spPr>
          <a:xfrm>
            <a:off x="5101383" y="3737923"/>
            <a:ext cx="4822546" cy="646331"/>
          </a:xfrm>
          <a:prstGeom prst="rect">
            <a:avLst/>
          </a:prstGeom>
          <a:noFill/>
        </p:spPr>
        <p:txBody>
          <a:bodyPr wrap="square" rtlCol="0">
            <a:spAutoFit/>
          </a:bodyPr>
          <a:lstStyle/>
          <a:p>
            <a:r>
              <a:rPr lang="en-US" dirty="0"/>
              <a:t>Max gain possible is always constrained by the unchanged part</a:t>
            </a:r>
          </a:p>
        </p:txBody>
      </p:sp>
      <p:sp>
        <p:nvSpPr>
          <p:cNvPr id="11" name="TextBox 10">
            <a:extLst>
              <a:ext uri="{FF2B5EF4-FFF2-40B4-BE49-F238E27FC236}">
                <a16:creationId xmlns:a16="http://schemas.microsoft.com/office/drawing/2014/main" id="{7C3595AC-D7F0-BFC5-44E9-A10CA1B8A0B8}"/>
              </a:ext>
            </a:extLst>
          </p:cNvPr>
          <p:cNvSpPr txBox="1"/>
          <p:nvPr/>
        </p:nvSpPr>
        <p:spPr>
          <a:xfrm>
            <a:off x="1882588" y="4409965"/>
            <a:ext cx="2671501" cy="538609"/>
          </a:xfrm>
          <a:prstGeom prst="rect">
            <a:avLst/>
          </a:prstGeom>
          <a:noFill/>
        </p:spPr>
        <p:txBody>
          <a:bodyPr wrap="none" rtlCol="0">
            <a:spAutoFit/>
          </a:bodyPr>
          <a:lstStyle/>
          <a:p>
            <a:pPr algn="ctr"/>
            <a:r>
              <a:rPr lang="en-US" dirty="0"/>
              <a:t>Law of diminishing returns</a:t>
            </a:r>
          </a:p>
          <a:p>
            <a:pPr algn="ctr"/>
            <a:r>
              <a:rPr lang="en-US" sz="1100" dirty="0"/>
              <a:t>(of improving only one part)</a:t>
            </a:r>
          </a:p>
        </p:txBody>
      </p:sp>
      <p:sp>
        <p:nvSpPr>
          <p:cNvPr id="12" name="TextBox 11">
            <a:extLst>
              <a:ext uri="{FF2B5EF4-FFF2-40B4-BE49-F238E27FC236}">
                <a16:creationId xmlns:a16="http://schemas.microsoft.com/office/drawing/2014/main" id="{B046AD12-1766-A78C-3401-8E77EAF12922}"/>
              </a:ext>
            </a:extLst>
          </p:cNvPr>
          <p:cNvSpPr txBox="1"/>
          <p:nvPr/>
        </p:nvSpPr>
        <p:spPr>
          <a:xfrm>
            <a:off x="3756860" y="5189267"/>
            <a:ext cx="4087722" cy="538609"/>
          </a:xfrm>
          <a:prstGeom prst="rect">
            <a:avLst/>
          </a:prstGeom>
          <a:noFill/>
        </p:spPr>
        <p:txBody>
          <a:bodyPr wrap="none" rtlCol="0">
            <a:spAutoFit/>
          </a:bodyPr>
          <a:lstStyle/>
          <a:p>
            <a:pPr algn="ctr"/>
            <a:r>
              <a:rPr lang="en-US" dirty="0"/>
              <a:t>You’re always chasing the next bottleneck</a:t>
            </a:r>
          </a:p>
          <a:p>
            <a:pPr algn="ctr"/>
            <a:r>
              <a:rPr lang="en-US" sz="1100" dirty="0"/>
              <a:t>(which there are many)</a:t>
            </a:r>
          </a:p>
        </p:txBody>
      </p:sp>
      <p:sp>
        <p:nvSpPr>
          <p:cNvPr id="13" name="TextBox 12">
            <a:extLst>
              <a:ext uri="{FF2B5EF4-FFF2-40B4-BE49-F238E27FC236}">
                <a16:creationId xmlns:a16="http://schemas.microsoft.com/office/drawing/2014/main" id="{A75F64EF-5B7B-EBEE-1009-50E9CFFF9CF3}"/>
              </a:ext>
            </a:extLst>
          </p:cNvPr>
          <p:cNvSpPr txBox="1"/>
          <p:nvPr/>
        </p:nvSpPr>
        <p:spPr>
          <a:xfrm>
            <a:off x="5896100" y="3093228"/>
            <a:ext cx="1948482" cy="369332"/>
          </a:xfrm>
          <a:prstGeom prst="rect">
            <a:avLst/>
          </a:prstGeom>
          <a:noFill/>
        </p:spPr>
        <p:txBody>
          <a:bodyPr wrap="none" rtlCol="0">
            <a:spAutoFit/>
          </a:bodyPr>
          <a:lstStyle/>
          <a:p>
            <a:r>
              <a:rPr lang="en-US" dirty="0"/>
              <a:t>improvement -&gt; ∞</a:t>
            </a:r>
          </a:p>
        </p:txBody>
      </p:sp>
    </p:spTree>
    <p:extLst>
      <p:ext uri="{BB962C8B-B14F-4D97-AF65-F5344CB8AC3E}">
        <p14:creationId xmlns:p14="http://schemas.microsoft.com/office/powerpoint/2010/main" val="10653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78DC-FDDC-1787-18F8-1F903EB87932}"/>
              </a:ext>
            </a:extLst>
          </p:cNvPr>
          <p:cNvSpPr>
            <a:spLocks noGrp="1"/>
          </p:cNvSpPr>
          <p:nvPr>
            <p:ph type="title"/>
          </p:nvPr>
        </p:nvSpPr>
        <p:spPr/>
        <p:txBody>
          <a:bodyPr/>
          <a:lstStyle/>
          <a:p>
            <a:r>
              <a:rPr lang="en-US" dirty="0"/>
              <a:t>Why understand internals?</a:t>
            </a:r>
          </a:p>
        </p:txBody>
      </p:sp>
      <p:sp>
        <p:nvSpPr>
          <p:cNvPr id="3" name="Content Placeholder 2">
            <a:extLst>
              <a:ext uri="{FF2B5EF4-FFF2-40B4-BE49-F238E27FC236}">
                <a16:creationId xmlns:a16="http://schemas.microsoft.com/office/drawing/2014/main" id="{666365F3-607B-F442-EC6C-F792B8495618}"/>
              </a:ext>
            </a:extLst>
          </p:cNvPr>
          <p:cNvSpPr>
            <a:spLocks noGrp="1"/>
          </p:cNvSpPr>
          <p:nvPr>
            <p:ph idx="1"/>
          </p:nvPr>
        </p:nvSpPr>
        <p:spPr/>
        <p:txBody>
          <a:bodyPr/>
          <a:lstStyle/>
          <a:p>
            <a:r>
              <a:rPr lang="en-US" dirty="0"/>
              <a:t>Understand the bottlenecks - we cannot improve what we do not understand</a:t>
            </a:r>
          </a:p>
          <a:p>
            <a:r>
              <a:rPr lang="en-US" dirty="0"/>
              <a:t>Good engineering requires good/innovative use of resources</a:t>
            </a:r>
          </a:p>
          <a:p>
            <a:r>
              <a:rPr lang="en-US" dirty="0"/>
              <a:t>Gives a lens to understanding a large number of programs</a:t>
            </a:r>
          </a:p>
          <a:p>
            <a:r>
              <a:rPr lang="en-US" dirty="0"/>
              <a:t>Get better at tech support for friends &amp; family</a:t>
            </a:r>
          </a:p>
        </p:txBody>
      </p:sp>
    </p:spTree>
    <p:extLst>
      <p:ext uri="{BB962C8B-B14F-4D97-AF65-F5344CB8AC3E}">
        <p14:creationId xmlns:p14="http://schemas.microsoft.com/office/powerpoint/2010/main" val="280537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130-ED73-8D91-673D-176D05206D6B}"/>
              </a:ext>
            </a:extLst>
          </p:cNvPr>
          <p:cNvSpPr>
            <a:spLocks noGrp="1"/>
          </p:cNvSpPr>
          <p:nvPr>
            <p:ph type="title"/>
          </p:nvPr>
        </p:nvSpPr>
        <p:spPr>
          <a:xfrm>
            <a:off x="838200" y="2766218"/>
            <a:ext cx="10515600" cy="1325563"/>
          </a:xfrm>
        </p:spPr>
        <p:txBody>
          <a:bodyPr/>
          <a:lstStyle/>
          <a:p>
            <a:pPr algn="ctr"/>
            <a:r>
              <a:rPr lang="en-US" dirty="0"/>
              <a:t>High Level Overview</a:t>
            </a:r>
          </a:p>
        </p:txBody>
      </p:sp>
    </p:spTree>
    <p:extLst>
      <p:ext uri="{BB962C8B-B14F-4D97-AF65-F5344CB8AC3E}">
        <p14:creationId xmlns:p14="http://schemas.microsoft.com/office/powerpoint/2010/main" val="3310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Motherboard" descr="TUF GAMING Z790-PLUS WIFI D4 front view">
            <a:extLst>
              <a:ext uri="{FF2B5EF4-FFF2-40B4-BE49-F238E27FC236}">
                <a16:creationId xmlns:a16="http://schemas.microsoft.com/office/drawing/2014/main" id="{3322D1A9-8AA8-B449-EADD-A4CDB8F95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877066" y="-222423"/>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CDD93B-65A8-786B-C05D-B6F550BBEFBE}"/>
              </a:ext>
            </a:extLst>
          </p:cNvPr>
          <p:cNvSpPr txBox="1"/>
          <p:nvPr/>
        </p:nvSpPr>
        <p:spPr>
          <a:xfrm>
            <a:off x="9067801" y="5560541"/>
            <a:ext cx="1744361" cy="383059"/>
          </a:xfrm>
          <a:prstGeom prst="rect">
            <a:avLst/>
          </a:prstGeom>
          <a:noFill/>
        </p:spPr>
        <p:txBody>
          <a:bodyPr wrap="square" rtlCol="0">
            <a:spAutoFit/>
          </a:bodyPr>
          <a:lstStyle/>
          <a:p>
            <a:r>
              <a:rPr lang="en-US" dirty="0">
                <a:solidFill>
                  <a:schemeClr val="tx1">
                    <a:lumMod val="50000"/>
                    <a:lumOff val="50000"/>
                  </a:schemeClr>
                </a:solidFill>
              </a:rPr>
              <a:t>Asus Z790 </a:t>
            </a:r>
            <a:r>
              <a:rPr lang="en-US" dirty="0" err="1">
                <a:solidFill>
                  <a:schemeClr val="tx1">
                    <a:lumMod val="50000"/>
                    <a:lumOff val="50000"/>
                  </a:schemeClr>
                </a:solidFill>
              </a:rPr>
              <a:t>mobo</a:t>
            </a:r>
            <a:endParaRPr lang="en-US" dirty="0">
              <a:solidFill>
                <a:schemeClr val="tx1">
                  <a:lumMod val="50000"/>
                  <a:lumOff val="50000"/>
                </a:schemeClr>
              </a:solidFill>
            </a:endParaRPr>
          </a:p>
        </p:txBody>
      </p:sp>
      <p:grpSp>
        <p:nvGrpSpPr>
          <p:cNvPr id="1077" name="VRAM">
            <a:extLst>
              <a:ext uri="{FF2B5EF4-FFF2-40B4-BE49-F238E27FC236}">
                <a16:creationId xmlns:a16="http://schemas.microsoft.com/office/drawing/2014/main" id="{6362ADD0-842A-A76C-FEAE-81CDD27ABB5E}"/>
              </a:ext>
            </a:extLst>
          </p:cNvPr>
          <p:cNvGrpSpPr/>
          <p:nvPr/>
        </p:nvGrpSpPr>
        <p:grpSpPr>
          <a:xfrm>
            <a:off x="6274143" y="1655801"/>
            <a:ext cx="4410216" cy="2582563"/>
            <a:chOff x="6274143" y="1655801"/>
            <a:chExt cx="4410216" cy="2582563"/>
          </a:xfrm>
        </p:grpSpPr>
        <p:sp>
          <p:nvSpPr>
            <p:cNvPr id="6" name="L-shape 5">
              <a:extLst>
                <a:ext uri="{FF2B5EF4-FFF2-40B4-BE49-F238E27FC236}">
                  <a16:creationId xmlns:a16="http://schemas.microsoft.com/office/drawing/2014/main" id="{638FE823-BF49-0E39-64A4-FA50DCB5D0CA}"/>
                </a:ext>
              </a:extLst>
            </p:cNvPr>
            <p:cNvSpPr/>
            <p:nvPr/>
          </p:nvSpPr>
          <p:spPr>
            <a:xfrm rot="10800000">
              <a:off x="6274143" y="1655801"/>
              <a:ext cx="2793658" cy="2582563"/>
            </a:xfrm>
            <a:prstGeom prst="corner">
              <a:avLst>
                <a:gd name="adj1" fmla="val 32774"/>
                <a:gd name="adj2" fmla="val 26476"/>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2C81D15-D74A-9540-4B45-BFE107063BB8}"/>
                </a:ext>
              </a:extLst>
            </p:cNvPr>
            <p:cNvSpPr txBox="1"/>
            <p:nvPr/>
          </p:nvSpPr>
          <p:spPr>
            <a:xfrm>
              <a:off x="10046043" y="1841157"/>
              <a:ext cx="638316" cy="369332"/>
            </a:xfrm>
            <a:prstGeom prst="rect">
              <a:avLst/>
            </a:prstGeom>
            <a:noFill/>
          </p:spPr>
          <p:txBody>
            <a:bodyPr wrap="none" rtlCol="0">
              <a:spAutoFit/>
            </a:bodyPr>
            <a:lstStyle/>
            <a:p>
              <a:r>
                <a:rPr lang="en-US" dirty="0"/>
                <a:t>VRM</a:t>
              </a:r>
            </a:p>
          </p:txBody>
        </p:sp>
        <p:cxnSp>
          <p:nvCxnSpPr>
            <p:cNvPr id="9" name="Straight Arrow Connector 8">
              <a:extLst>
                <a:ext uri="{FF2B5EF4-FFF2-40B4-BE49-F238E27FC236}">
                  <a16:creationId xmlns:a16="http://schemas.microsoft.com/office/drawing/2014/main" id="{C44475B5-154D-B616-3623-1D3C69C53F8C}"/>
                </a:ext>
              </a:extLst>
            </p:cNvPr>
            <p:cNvCxnSpPr>
              <a:endCxn id="7" idx="1"/>
            </p:cNvCxnSpPr>
            <p:nvPr/>
          </p:nvCxnSpPr>
          <p:spPr>
            <a:xfrm flipV="1">
              <a:off x="9067801" y="2025823"/>
              <a:ext cx="978242" cy="8718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5" name="DIMM">
            <a:extLst>
              <a:ext uri="{FF2B5EF4-FFF2-40B4-BE49-F238E27FC236}">
                <a16:creationId xmlns:a16="http://schemas.microsoft.com/office/drawing/2014/main" id="{A7EE651A-A863-FCA3-CBC0-189372E1985E}"/>
              </a:ext>
            </a:extLst>
          </p:cNvPr>
          <p:cNvGrpSpPr/>
          <p:nvPr/>
        </p:nvGrpSpPr>
        <p:grpSpPr>
          <a:xfrm>
            <a:off x="5931243" y="4238364"/>
            <a:ext cx="5116082" cy="815550"/>
            <a:chOff x="5931243" y="4238364"/>
            <a:chExt cx="5116082" cy="815550"/>
          </a:xfrm>
        </p:grpSpPr>
        <p:sp>
          <p:nvSpPr>
            <p:cNvPr id="10" name="Rectangle 9">
              <a:extLst>
                <a:ext uri="{FF2B5EF4-FFF2-40B4-BE49-F238E27FC236}">
                  <a16:creationId xmlns:a16="http://schemas.microsoft.com/office/drawing/2014/main" id="{D29F91A4-1079-74E4-843E-CF2965F615F9}"/>
                </a:ext>
              </a:extLst>
            </p:cNvPr>
            <p:cNvSpPr/>
            <p:nvPr/>
          </p:nvSpPr>
          <p:spPr>
            <a:xfrm>
              <a:off x="5931243" y="4238364"/>
              <a:ext cx="3136558" cy="815550"/>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1E99AF1-ABB4-D056-CFE8-987308BE2425}"/>
                </a:ext>
              </a:extLst>
            </p:cNvPr>
            <p:cNvSpPr txBox="1"/>
            <p:nvPr/>
          </p:nvSpPr>
          <p:spPr>
            <a:xfrm>
              <a:off x="10058400" y="4461473"/>
              <a:ext cx="988925" cy="369332"/>
            </a:xfrm>
            <a:prstGeom prst="rect">
              <a:avLst/>
            </a:prstGeom>
            <a:noFill/>
          </p:spPr>
          <p:txBody>
            <a:bodyPr wrap="none" rtlCol="0">
              <a:spAutoFit/>
            </a:bodyPr>
            <a:lstStyle/>
            <a:p>
              <a:r>
                <a:rPr lang="en-US" dirty="0"/>
                <a:t>Memory</a:t>
              </a:r>
            </a:p>
          </p:txBody>
        </p:sp>
        <p:cxnSp>
          <p:nvCxnSpPr>
            <p:cNvPr id="12" name="Straight Arrow Connector 11">
              <a:extLst>
                <a:ext uri="{FF2B5EF4-FFF2-40B4-BE49-F238E27FC236}">
                  <a16:creationId xmlns:a16="http://schemas.microsoft.com/office/drawing/2014/main" id="{E6225B1D-948A-9E1C-1156-53749EB1E9A1}"/>
                </a:ext>
              </a:extLst>
            </p:cNvPr>
            <p:cNvCxnSpPr>
              <a:cxnSpLocks/>
              <a:endCxn id="11" idx="1"/>
            </p:cNvCxnSpPr>
            <p:nvPr/>
          </p:nvCxnSpPr>
          <p:spPr>
            <a:xfrm>
              <a:off x="9067801" y="4646139"/>
              <a:ext cx="990599"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6" name="CPU Socket">
            <a:extLst>
              <a:ext uri="{FF2B5EF4-FFF2-40B4-BE49-F238E27FC236}">
                <a16:creationId xmlns:a16="http://schemas.microsoft.com/office/drawing/2014/main" id="{8A812EB6-A3A5-CBA6-01A4-22AA46C55BAB}"/>
              </a:ext>
            </a:extLst>
          </p:cNvPr>
          <p:cNvGrpSpPr/>
          <p:nvPr/>
        </p:nvGrpSpPr>
        <p:grpSpPr>
          <a:xfrm>
            <a:off x="6697362" y="2742510"/>
            <a:ext cx="4514720" cy="1211647"/>
            <a:chOff x="6697362" y="2742510"/>
            <a:chExt cx="4514720" cy="1211647"/>
          </a:xfrm>
        </p:grpSpPr>
        <p:sp>
          <p:nvSpPr>
            <p:cNvPr id="14" name="Rectangle 13">
              <a:extLst>
                <a:ext uri="{FF2B5EF4-FFF2-40B4-BE49-F238E27FC236}">
                  <a16:creationId xmlns:a16="http://schemas.microsoft.com/office/drawing/2014/main" id="{20803F9E-B7E3-0DB7-C917-3FCBAB1DCD05}"/>
                </a:ext>
              </a:extLst>
            </p:cNvPr>
            <p:cNvSpPr/>
            <p:nvPr/>
          </p:nvSpPr>
          <p:spPr>
            <a:xfrm>
              <a:off x="6697362" y="2742510"/>
              <a:ext cx="1618735" cy="121164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5893160-8B1C-87D7-FD05-29D0F941D14E}"/>
                </a:ext>
              </a:extLst>
            </p:cNvPr>
            <p:cNvSpPr txBox="1"/>
            <p:nvPr/>
          </p:nvSpPr>
          <p:spPr>
            <a:xfrm>
              <a:off x="9918118" y="3143424"/>
              <a:ext cx="1293964" cy="369332"/>
            </a:xfrm>
            <a:prstGeom prst="rect">
              <a:avLst/>
            </a:prstGeom>
            <a:noFill/>
          </p:spPr>
          <p:txBody>
            <a:bodyPr wrap="square" rtlCol="0">
              <a:spAutoFit/>
            </a:bodyPr>
            <a:lstStyle/>
            <a:p>
              <a:r>
                <a:rPr lang="en-US" dirty="0"/>
                <a:t>CPU Socket</a:t>
              </a:r>
            </a:p>
          </p:txBody>
        </p:sp>
        <p:cxnSp>
          <p:nvCxnSpPr>
            <p:cNvPr id="16" name="Straight Arrow Connector 15">
              <a:extLst>
                <a:ext uri="{FF2B5EF4-FFF2-40B4-BE49-F238E27FC236}">
                  <a16:creationId xmlns:a16="http://schemas.microsoft.com/office/drawing/2014/main" id="{E6D6002C-2A47-2442-5235-85810E2F3AD7}"/>
                </a:ext>
              </a:extLst>
            </p:cNvPr>
            <p:cNvCxnSpPr>
              <a:cxnSpLocks/>
              <a:stCxn id="14" idx="3"/>
              <a:endCxn id="15" idx="1"/>
            </p:cNvCxnSpPr>
            <p:nvPr/>
          </p:nvCxnSpPr>
          <p:spPr>
            <a:xfrm flipV="1">
              <a:off x="8316097" y="3328090"/>
              <a:ext cx="1602021" cy="2024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8" name="Ports">
            <a:extLst>
              <a:ext uri="{FF2B5EF4-FFF2-40B4-BE49-F238E27FC236}">
                <a16:creationId xmlns:a16="http://schemas.microsoft.com/office/drawing/2014/main" id="{6B6DCA7E-C227-795C-E394-48A6879359C1}"/>
              </a:ext>
            </a:extLst>
          </p:cNvPr>
          <p:cNvGrpSpPr/>
          <p:nvPr/>
        </p:nvGrpSpPr>
        <p:grpSpPr>
          <a:xfrm>
            <a:off x="6096000" y="625381"/>
            <a:ext cx="5116082" cy="739353"/>
            <a:chOff x="6096000" y="625381"/>
            <a:chExt cx="5116082" cy="739353"/>
          </a:xfrm>
        </p:grpSpPr>
        <p:sp>
          <p:nvSpPr>
            <p:cNvPr id="24" name="Rectangle 23">
              <a:extLst>
                <a:ext uri="{FF2B5EF4-FFF2-40B4-BE49-F238E27FC236}">
                  <a16:creationId xmlns:a16="http://schemas.microsoft.com/office/drawing/2014/main" id="{2C80CB03-AA5E-8C18-EE6D-488680A95F5D}"/>
                </a:ext>
              </a:extLst>
            </p:cNvPr>
            <p:cNvSpPr/>
            <p:nvPr/>
          </p:nvSpPr>
          <p:spPr>
            <a:xfrm>
              <a:off x="6096000" y="625381"/>
              <a:ext cx="3136558" cy="73935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33FF3DA-7392-567B-7E2E-C826CA2E6CEF}"/>
                </a:ext>
              </a:extLst>
            </p:cNvPr>
            <p:cNvSpPr txBox="1"/>
            <p:nvPr/>
          </p:nvSpPr>
          <p:spPr>
            <a:xfrm>
              <a:off x="10223157" y="772294"/>
              <a:ext cx="988925" cy="369332"/>
            </a:xfrm>
            <a:prstGeom prst="rect">
              <a:avLst/>
            </a:prstGeom>
            <a:noFill/>
          </p:spPr>
          <p:txBody>
            <a:bodyPr wrap="square" rtlCol="0">
              <a:spAutoFit/>
            </a:bodyPr>
            <a:lstStyle/>
            <a:p>
              <a:r>
                <a:rPr lang="en-US" dirty="0"/>
                <a:t>Ports</a:t>
              </a:r>
            </a:p>
          </p:txBody>
        </p:sp>
        <p:cxnSp>
          <p:nvCxnSpPr>
            <p:cNvPr id="26" name="Straight Arrow Connector 25">
              <a:extLst>
                <a:ext uri="{FF2B5EF4-FFF2-40B4-BE49-F238E27FC236}">
                  <a16:creationId xmlns:a16="http://schemas.microsoft.com/office/drawing/2014/main" id="{2C5E1D28-D485-CB93-B2F0-F30FDAA38128}"/>
                </a:ext>
              </a:extLst>
            </p:cNvPr>
            <p:cNvCxnSpPr>
              <a:cxnSpLocks/>
              <a:stCxn id="24" idx="3"/>
              <a:endCxn id="25" idx="1"/>
            </p:cNvCxnSpPr>
            <p:nvPr/>
          </p:nvCxnSpPr>
          <p:spPr>
            <a:xfrm flipV="1">
              <a:off x="9232558" y="956960"/>
              <a:ext cx="990599" cy="3809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4" name="Chipset">
            <a:extLst>
              <a:ext uri="{FF2B5EF4-FFF2-40B4-BE49-F238E27FC236}">
                <a16:creationId xmlns:a16="http://schemas.microsoft.com/office/drawing/2014/main" id="{29D346EB-2938-0ABF-F68C-24DB0028A477}"/>
              </a:ext>
            </a:extLst>
          </p:cNvPr>
          <p:cNvGrpSpPr/>
          <p:nvPr/>
        </p:nvGrpSpPr>
        <p:grpSpPr>
          <a:xfrm>
            <a:off x="1309816" y="4238364"/>
            <a:ext cx="4399246" cy="1164288"/>
            <a:chOff x="1309816" y="4238364"/>
            <a:chExt cx="4399246" cy="1164288"/>
          </a:xfrm>
        </p:grpSpPr>
        <p:sp>
          <p:nvSpPr>
            <p:cNvPr id="34" name="Rectangle 33">
              <a:extLst>
                <a:ext uri="{FF2B5EF4-FFF2-40B4-BE49-F238E27FC236}">
                  <a16:creationId xmlns:a16="http://schemas.microsoft.com/office/drawing/2014/main" id="{CF5ADC66-3D89-041C-0962-9EC61102E724}"/>
                </a:ext>
              </a:extLst>
            </p:cNvPr>
            <p:cNvSpPr/>
            <p:nvPr/>
          </p:nvSpPr>
          <p:spPr>
            <a:xfrm>
              <a:off x="4497071" y="4238364"/>
              <a:ext cx="1211991" cy="116428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5C0DDBA-CF72-2A64-6185-2DBE696B2EAC}"/>
                </a:ext>
              </a:extLst>
            </p:cNvPr>
            <p:cNvSpPr txBox="1"/>
            <p:nvPr/>
          </p:nvSpPr>
          <p:spPr>
            <a:xfrm>
              <a:off x="1309816" y="4646139"/>
              <a:ext cx="1243916" cy="369332"/>
            </a:xfrm>
            <a:prstGeom prst="rect">
              <a:avLst/>
            </a:prstGeom>
            <a:noFill/>
          </p:spPr>
          <p:txBody>
            <a:bodyPr wrap="square" rtlCol="0">
              <a:spAutoFit/>
            </a:bodyPr>
            <a:lstStyle/>
            <a:p>
              <a:pPr algn="r"/>
              <a:r>
                <a:rPr lang="en-US" dirty="0"/>
                <a:t>Chipset</a:t>
              </a:r>
            </a:p>
          </p:txBody>
        </p:sp>
        <p:cxnSp>
          <p:nvCxnSpPr>
            <p:cNvPr id="36" name="Straight Arrow Connector 35">
              <a:extLst>
                <a:ext uri="{FF2B5EF4-FFF2-40B4-BE49-F238E27FC236}">
                  <a16:creationId xmlns:a16="http://schemas.microsoft.com/office/drawing/2014/main" id="{5CB1E6B1-5701-6954-02F9-A4047916FE6E}"/>
                </a:ext>
              </a:extLst>
            </p:cNvPr>
            <p:cNvCxnSpPr>
              <a:cxnSpLocks/>
              <a:stCxn id="34" idx="1"/>
              <a:endCxn id="35" idx="3"/>
            </p:cNvCxnSpPr>
            <p:nvPr/>
          </p:nvCxnSpPr>
          <p:spPr>
            <a:xfrm flipH="1">
              <a:off x="2553732" y="4820508"/>
              <a:ext cx="1943339" cy="1029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9" name="PCIe x16">
            <a:extLst>
              <a:ext uri="{FF2B5EF4-FFF2-40B4-BE49-F238E27FC236}">
                <a16:creationId xmlns:a16="http://schemas.microsoft.com/office/drawing/2014/main" id="{8B73F4A5-D0D1-A3CE-A823-F92A63D41F60}"/>
              </a:ext>
            </a:extLst>
          </p:cNvPr>
          <p:cNvGrpSpPr/>
          <p:nvPr/>
        </p:nvGrpSpPr>
        <p:grpSpPr>
          <a:xfrm>
            <a:off x="1043979" y="1533266"/>
            <a:ext cx="4753268" cy="2715395"/>
            <a:chOff x="1043979" y="1533266"/>
            <a:chExt cx="4753268" cy="2715395"/>
          </a:xfrm>
        </p:grpSpPr>
        <p:sp>
          <p:nvSpPr>
            <p:cNvPr id="42" name="Rectangle 41">
              <a:extLst>
                <a:ext uri="{FF2B5EF4-FFF2-40B4-BE49-F238E27FC236}">
                  <a16:creationId xmlns:a16="http://schemas.microsoft.com/office/drawing/2014/main" id="{58906995-66E9-FED8-030E-E645A8BD64CE}"/>
                </a:ext>
              </a:extLst>
            </p:cNvPr>
            <p:cNvSpPr/>
            <p:nvPr/>
          </p:nvSpPr>
          <p:spPr>
            <a:xfrm>
              <a:off x="5416508" y="1533266"/>
              <a:ext cx="380739" cy="2172739"/>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5392830-E9F7-4AA6-FB3C-8EC6CCA59B88}"/>
                </a:ext>
              </a:extLst>
            </p:cNvPr>
            <p:cNvSpPr txBox="1"/>
            <p:nvPr/>
          </p:nvSpPr>
          <p:spPr>
            <a:xfrm>
              <a:off x="1043979" y="3879329"/>
              <a:ext cx="1596489" cy="369332"/>
            </a:xfrm>
            <a:prstGeom prst="rect">
              <a:avLst/>
            </a:prstGeom>
            <a:noFill/>
          </p:spPr>
          <p:txBody>
            <a:bodyPr wrap="square" rtlCol="0">
              <a:spAutoFit/>
            </a:bodyPr>
            <a:lstStyle/>
            <a:p>
              <a:pPr algn="r"/>
              <a:r>
                <a:rPr lang="en-US" dirty="0"/>
                <a:t>PCIe x16 slots</a:t>
              </a:r>
            </a:p>
          </p:txBody>
        </p:sp>
        <p:sp>
          <p:nvSpPr>
            <p:cNvPr id="48" name="Rectangle 47">
              <a:extLst>
                <a:ext uri="{FF2B5EF4-FFF2-40B4-BE49-F238E27FC236}">
                  <a16:creationId xmlns:a16="http://schemas.microsoft.com/office/drawing/2014/main" id="{F244D72F-F55C-02C1-D01A-E8EEBC86FD9D}"/>
                </a:ext>
              </a:extLst>
            </p:cNvPr>
            <p:cNvSpPr/>
            <p:nvPr/>
          </p:nvSpPr>
          <p:spPr>
            <a:xfrm>
              <a:off x="3443423" y="1547333"/>
              <a:ext cx="380739" cy="2172739"/>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Elbow Connector 52">
              <a:extLst>
                <a:ext uri="{FF2B5EF4-FFF2-40B4-BE49-F238E27FC236}">
                  <a16:creationId xmlns:a16="http://schemas.microsoft.com/office/drawing/2014/main" id="{7311B36A-004B-8D49-41FE-F813218071D0}"/>
                </a:ext>
              </a:extLst>
            </p:cNvPr>
            <p:cNvCxnSpPr>
              <a:cxnSpLocks/>
              <a:stCxn id="42" idx="2"/>
              <a:endCxn id="43" idx="3"/>
            </p:cNvCxnSpPr>
            <p:nvPr/>
          </p:nvCxnSpPr>
          <p:spPr>
            <a:xfrm rot="5400000">
              <a:off x="3944678" y="2401795"/>
              <a:ext cx="357990" cy="2966410"/>
            </a:xfrm>
            <a:prstGeom prst="bentConnector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69E72E59-37D8-1265-7957-1DA58F20373A}"/>
                </a:ext>
              </a:extLst>
            </p:cNvPr>
            <p:cNvCxnSpPr>
              <a:stCxn id="48" idx="2"/>
            </p:cNvCxnSpPr>
            <p:nvPr/>
          </p:nvCxnSpPr>
          <p:spPr>
            <a:xfrm flipH="1">
              <a:off x="3632886" y="3720072"/>
              <a:ext cx="907" cy="34392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49" name="PCIe x1 x4">
            <a:extLst>
              <a:ext uri="{FF2B5EF4-FFF2-40B4-BE49-F238E27FC236}">
                <a16:creationId xmlns:a16="http://schemas.microsoft.com/office/drawing/2014/main" id="{633DA732-8C57-7A00-71AB-FC2A27C6B45D}"/>
              </a:ext>
            </a:extLst>
          </p:cNvPr>
          <p:cNvGrpSpPr/>
          <p:nvPr/>
        </p:nvGrpSpPr>
        <p:grpSpPr>
          <a:xfrm>
            <a:off x="1478689" y="2167737"/>
            <a:ext cx="3754767" cy="542656"/>
            <a:chOff x="1478689" y="2167737"/>
            <a:chExt cx="3754767" cy="542656"/>
          </a:xfrm>
        </p:grpSpPr>
        <p:sp>
          <p:nvSpPr>
            <p:cNvPr id="1038" name="TextBox 1037">
              <a:extLst>
                <a:ext uri="{FF2B5EF4-FFF2-40B4-BE49-F238E27FC236}">
                  <a16:creationId xmlns:a16="http://schemas.microsoft.com/office/drawing/2014/main" id="{0753CDA5-38E6-440D-3A06-501190EE0282}"/>
                </a:ext>
              </a:extLst>
            </p:cNvPr>
            <p:cNvSpPr txBox="1"/>
            <p:nvPr/>
          </p:nvSpPr>
          <p:spPr>
            <a:xfrm>
              <a:off x="1478689" y="2341061"/>
              <a:ext cx="1161779" cy="369332"/>
            </a:xfrm>
            <a:prstGeom prst="rect">
              <a:avLst/>
            </a:prstGeom>
            <a:noFill/>
          </p:spPr>
          <p:txBody>
            <a:bodyPr wrap="square" rtlCol="0">
              <a:spAutoFit/>
            </a:bodyPr>
            <a:lstStyle/>
            <a:p>
              <a:pPr algn="r"/>
              <a:r>
                <a:rPr lang="en-US" dirty="0"/>
                <a:t>PCIe slots</a:t>
              </a:r>
            </a:p>
          </p:txBody>
        </p:sp>
        <p:cxnSp>
          <p:nvCxnSpPr>
            <p:cNvPr id="1039" name="Elbow Connector 1038">
              <a:extLst>
                <a:ext uri="{FF2B5EF4-FFF2-40B4-BE49-F238E27FC236}">
                  <a16:creationId xmlns:a16="http://schemas.microsoft.com/office/drawing/2014/main" id="{DD60F217-C5AB-195F-283A-0CE5C5EC02E4}"/>
                </a:ext>
              </a:extLst>
            </p:cNvPr>
            <p:cNvCxnSpPr>
              <a:cxnSpLocks/>
              <a:endCxn id="1038" idx="3"/>
            </p:cNvCxnSpPr>
            <p:nvPr/>
          </p:nvCxnSpPr>
          <p:spPr>
            <a:xfrm rot="10800000" flipV="1">
              <a:off x="2640468" y="2167737"/>
              <a:ext cx="2592988" cy="357990"/>
            </a:xfrm>
            <a:prstGeom prst="bentConnector3">
              <a:avLst>
                <a:gd name="adj1" fmla="val -37"/>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F4C7518D-B3F4-5E6C-03DD-52665CE4A4AF}"/>
                </a:ext>
              </a:extLst>
            </p:cNvPr>
            <p:cNvCxnSpPr/>
            <p:nvPr/>
          </p:nvCxnSpPr>
          <p:spPr>
            <a:xfrm flipH="1">
              <a:off x="4433275" y="2181804"/>
              <a:ext cx="907" cy="343923"/>
            </a:xfrm>
            <a:prstGeom prst="line">
              <a:avLst/>
            </a:prstGeom>
            <a:ln w="28575">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D472F6AC-E120-1E9B-3B11-9B8BC0B830CD}"/>
                </a:ext>
              </a:extLst>
            </p:cNvPr>
            <p:cNvCxnSpPr>
              <a:cxnSpLocks/>
            </p:cNvCxnSpPr>
            <p:nvPr/>
          </p:nvCxnSpPr>
          <p:spPr>
            <a:xfrm>
              <a:off x="4809008" y="2210489"/>
              <a:ext cx="0" cy="315238"/>
            </a:xfrm>
            <a:prstGeom prst="line">
              <a:avLst/>
            </a:prstGeom>
            <a:ln w="28575">
              <a:solidFill>
                <a:schemeClr val="accent2"/>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073" name="SATA M.2">
            <a:extLst>
              <a:ext uri="{FF2B5EF4-FFF2-40B4-BE49-F238E27FC236}">
                <a16:creationId xmlns:a16="http://schemas.microsoft.com/office/drawing/2014/main" id="{F7E65466-0749-93A4-68AA-0E9B465DF20F}"/>
              </a:ext>
            </a:extLst>
          </p:cNvPr>
          <p:cNvGrpSpPr/>
          <p:nvPr/>
        </p:nvGrpSpPr>
        <p:grpSpPr>
          <a:xfrm>
            <a:off x="1096436" y="4248661"/>
            <a:ext cx="2882440" cy="457285"/>
            <a:chOff x="1096436" y="4248661"/>
            <a:chExt cx="2882440" cy="457285"/>
          </a:xfrm>
        </p:grpSpPr>
        <p:sp>
          <p:nvSpPr>
            <p:cNvPr id="62" name="TextBox 61">
              <a:extLst>
                <a:ext uri="{FF2B5EF4-FFF2-40B4-BE49-F238E27FC236}">
                  <a16:creationId xmlns:a16="http://schemas.microsoft.com/office/drawing/2014/main" id="{49BE6102-4C5C-4B7C-4D62-2E949FDE4268}"/>
                </a:ext>
              </a:extLst>
            </p:cNvPr>
            <p:cNvSpPr txBox="1"/>
            <p:nvPr/>
          </p:nvSpPr>
          <p:spPr>
            <a:xfrm>
              <a:off x="1096436" y="4262734"/>
              <a:ext cx="1407067" cy="369332"/>
            </a:xfrm>
            <a:prstGeom prst="rect">
              <a:avLst/>
            </a:prstGeom>
            <a:noFill/>
          </p:spPr>
          <p:txBody>
            <a:bodyPr wrap="square" rtlCol="0">
              <a:spAutoFit/>
            </a:bodyPr>
            <a:lstStyle/>
            <a:p>
              <a:pPr algn="r"/>
              <a:r>
                <a:rPr lang="en-US" dirty="0"/>
                <a:t>SATA &amp; M.2</a:t>
              </a:r>
            </a:p>
          </p:txBody>
        </p:sp>
        <p:cxnSp>
          <p:nvCxnSpPr>
            <p:cNvPr id="63" name="Straight Arrow Connector 62">
              <a:extLst>
                <a:ext uri="{FF2B5EF4-FFF2-40B4-BE49-F238E27FC236}">
                  <a16:creationId xmlns:a16="http://schemas.microsoft.com/office/drawing/2014/main" id="{54087CF4-9D67-D4E1-9942-89B550025F55}"/>
                </a:ext>
              </a:extLst>
            </p:cNvPr>
            <p:cNvCxnSpPr>
              <a:cxnSpLocks/>
              <a:endCxn id="62" idx="3"/>
            </p:cNvCxnSpPr>
            <p:nvPr/>
          </p:nvCxnSpPr>
          <p:spPr>
            <a:xfrm flipH="1">
              <a:off x="2503503" y="4447400"/>
              <a:ext cx="1475373"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8" name="Elbow Connector 1057">
              <a:extLst>
                <a:ext uri="{FF2B5EF4-FFF2-40B4-BE49-F238E27FC236}">
                  <a16:creationId xmlns:a16="http://schemas.microsoft.com/office/drawing/2014/main" id="{B8E39B1A-D84E-6533-C7D7-D713959CCDA3}"/>
                </a:ext>
              </a:extLst>
            </p:cNvPr>
            <p:cNvCxnSpPr>
              <a:cxnSpLocks/>
            </p:cNvCxnSpPr>
            <p:nvPr/>
          </p:nvCxnSpPr>
          <p:spPr>
            <a:xfrm flipV="1">
              <a:off x="2877066" y="4248661"/>
              <a:ext cx="473516" cy="196852"/>
            </a:xfrm>
            <a:prstGeom prst="bentConnector3">
              <a:avLst>
                <a:gd name="adj1" fmla="val 395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2" name="Elbow Connector 1061">
              <a:extLst>
                <a:ext uri="{FF2B5EF4-FFF2-40B4-BE49-F238E27FC236}">
                  <a16:creationId xmlns:a16="http://schemas.microsoft.com/office/drawing/2014/main" id="{D0A5C23F-ABD6-BAD2-A7BA-2FD9492CF3DE}"/>
                </a:ext>
              </a:extLst>
            </p:cNvPr>
            <p:cNvCxnSpPr>
              <a:cxnSpLocks/>
            </p:cNvCxnSpPr>
            <p:nvPr/>
          </p:nvCxnSpPr>
          <p:spPr>
            <a:xfrm rot="16200000" flipH="1">
              <a:off x="3046385" y="4462643"/>
              <a:ext cx="268845" cy="217761"/>
            </a:xfrm>
            <a:prstGeom prst="bentConnector3">
              <a:avLst>
                <a:gd name="adj1" fmla="val 95962"/>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081" name="CPU trigger">
            <a:extLst>
              <a:ext uri="{FF2B5EF4-FFF2-40B4-BE49-F238E27FC236}">
                <a16:creationId xmlns:a16="http://schemas.microsoft.com/office/drawing/2014/main" id="{11A846D5-E166-F324-0C17-10EE1C5E9CBA}"/>
              </a:ext>
            </a:extLst>
          </p:cNvPr>
          <p:cNvSpPr/>
          <p:nvPr/>
        </p:nvSpPr>
        <p:spPr>
          <a:xfrm>
            <a:off x="6697362" y="2742510"/>
            <a:ext cx="1618735" cy="1211647"/>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VRAM trigger">
            <a:extLst>
              <a:ext uri="{FF2B5EF4-FFF2-40B4-BE49-F238E27FC236}">
                <a16:creationId xmlns:a16="http://schemas.microsoft.com/office/drawing/2014/main" id="{C3519B52-975D-896D-E68E-1CF51DF1B480}"/>
              </a:ext>
            </a:extLst>
          </p:cNvPr>
          <p:cNvSpPr/>
          <p:nvPr/>
        </p:nvSpPr>
        <p:spPr>
          <a:xfrm rot="10800000">
            <a:off x="6257709" y="1603629"/>
            <a:ext cx="2803749" cy="2634734"/>
          </a:xfrm>
          <a:prstGeom prst="corner">
            <a:avLst>
              <a:gd name="adj1" fmla="val 33668"/>
              <a:gd name="adj2" fmla="val 25051"/>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Ports trigger">
            <a:extLst>
              <a:ext uri="{FF2B5EF4-FFF2-40B4-BE49-F238E27FC236}">
                <a16:creationId xmlns:a16="http://schemas.microsoft.com/office/drawing/2014/main" id="{73471009-1322-8EF7-392B-26D0EF50B1A2}"/>
              </a:ext>
            </a:extLst>
          </p:cNvPr>
          <p:cNvSpPr/>
          <p:nvPr/>
        </p:nvSpPr>
        <p:spPr>
          <a:xfrm>
            <a:off x="6096000" y="625381"/>
            <a:ext cx="3136558" cy="739353"/>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DIMM trigger">
            <a:extLst>
              <a:ext uri="{FF2B5EF4-FFF2-40B4-BE49-F238E27FC236}">
                <a16:creationId xmlns:a16="http://schemas.microsoft.com/office/drawing/2014/main" id="{6D430B68-929D-4CCC-EC7A-495B92D7500E}"/>
              </a:ext>
            </a:extLst>
          </p:cNvPr>
          <p:cNvSpPr/>
          <p:nvPr/>
        </p:nvSpPr>
        <p:spPr>
          <a:xfrm>
            <a:off x="5931243" y="4238363"/>
            <a:ext cx="3130215" cy="815551"/>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SATA M.2 trigger">
            <a:extLst>
              <a:ext uri="{FF2B5EF4-FFF2-40B4-BE49-F238E27FC236}">
                <a16:creationId xmlns:a16="http://schemas.microsoft.com/office/drawing/2014/main" id="{398AC4A2-876E-ED92-A70A-A0D46941AF93}"/>
              </a:ext>
            </a:extLst>
          </p:cNvPr>
          <p:cNvSpPr/>
          <p:nvPr/>
        </p:nvSpPr>
        <p:spPr>
          <a:xfrm>
            <a:off x="3221302" y="4181082"/>
            <a:ext cx="919241" cy="582145"/>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PCIe x1 x4 trigger">
            <a:extLst>
              <a:ext uri="{FF2B5EF4-FFF2-40B4-BE49-F238E27FC236}">
                <a16:creationId xmlns:a16="http://schemas.microsoft.com/office/drawing/2014/main" id="{38989535-69B1-8BB1-3CE2-DD29384A20B8}"/>
              </a:ext>
            </a:extLst>
          </p:cNvPr>
          <p:cNvSpPr/>
          <p:nvPr/>
        </p:nvSpPr>
        <p:spPr>
          <a:xfrm>
            <a:off x="4274890" y="1566463"/>
            <a:ext cx="1066078" cy="954116"/>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Chipset trigger">
            <a:extLst>
              <a:ext uri="{FF2B5EF4-FFF2-40B4-BE49-F238E27FC236}">
                <a16:creationId xmlns:a16="http://schemas.microsoft.com/office/drawing/2014/main" id="{274E78A2-8256-A486-9C8B-924D9007BF0C}"/>
              </a:ext>
            </a:extLst>
          </p:cNvPr>
          <p:cNvSpPr/>
          <p:nvPr/>
        </p:nvSpPr>
        <p:spPr>
          <a:xfrm>
            <a:off x="4497071" y="4238363"/>
            <a:ext cx="1211991" cy="1164289"/>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PCIe x16 trigger">
            <a:extLst>
              <a:ext uri="{FF2B5EF4-FFF2-40B4-BE49-F238E27FC236}">
                <a16:creationId xmlns:a16="http://schemas.microsoft.com/office/drawing/2014/main" id="{62EC7513-693B-A9D4-3C24-C735C49DA9E0}"/>
              </a:ext>
            </a:extLst>
          </p:cNvPr>
          <p:cNvSpPr/>
          <p:nvPr/>
        </p:nvSpPr>
        <p:spPr>
          <a:xfrm>
            <a:off x="5362164" y="1439569"/>
            <a:ext cx="514457" cy="2360132"/>
          </a:xfrm>
          <a:prstGeom prst="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31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81"/>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6"/>
                                        </p:tgtEl>
                                        <p:attrNameLst>
                                          <p:attrName>style.visibility</p:attrName>
                                        </p:attrNameLst>
                                      </p:cBhvr>
                                      <p:to>
                                        <p:strVal val="visible"/>
                                      </p:to>
                                    </p:set>
                                  </p:childTnLst>
                                </p:cTn>
                              </p:par>
                            </p:childTnLst>
                          </p:cTn>
                        </p:par>
                      </p:childTnLst>
                    </p:cTn>
                  </p:par>
                </p:childTnLst>
              </p:cTn>
              <p:nextCondLst>
                <p:cond evt="onClick" delay="0">
                  <p:tgtEl>
                    <p:spTgt spid="1081"/>
                  </p:tgtEl>
                </p:cond>
              </p:nextCondLst>
            </p:seq>
            <p:seq concurrent="1" nextAc="seek">
              <p:cTn id="7" restart="whenNotActive" fill="hold" evtFilter="cancelBubble" nodeType="interactiveSeq">
                <p:stCondLst>
                  <p:cond evt="onClick" delay="0">
                    <p:tgtEl>
                      <p:spTgt spid="108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7"/>
                                        </p:tgtEl>
                                        <p:attrNameLst>
                                          <p:attrName>style.visibility</p:attrName>
                                        </p:attrNameLst>
                                      </p:cBhvr>
                                      <p:to>
                                        <p:strVal val="visible"/>
                                      </p:to>
                                    </p:set>
                                  </p:childTnLst>
                                </p:cTn>
                              </p:par>
                            </p:childTnLst>
                          </p:cTn>
                        </p:par>
                      </p:childTnLst>
                    </p:cTn>
                  </p:par>
                </p:childTnLst>
              </p:cTn>
              <p:nextCondLst>
                <p:cond evt="onClick" delay="0">
                  <p:tgtEl>
                    <p:spTgt spid="1082"/>
                  </p:tgtEl>
                </p:cond>
              </p:nextCondLst>
            </p:seq>
            <p:seq concurrent="1" nextAc="seek">
              <p:cTn id="12" restart="whenNotActive" fill="hold" evtFilter="cancelBubble" nodeType="interactiveSeq">
                <p:stCondLst>
                  <p:cond evt="onClick" delay="0">
                    <p:tgtEl>
                      <p:spTgt spid="1083"/>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8"/>
                                        </p:tgtEl>
                                        <p:attrNameLst>
                                          <p:attrName>style.visibility</p:attrName>
                                        </p:attrNameLst>
                                      </p:cBhvr>
                                      <p:to>
                                        <p:strVal val="visible"/>
                                      </p:to>
                                    </p:set>
                                  </p:childTnLst>
                                </p:cTn>
                              </p:par>
                            </p:childTnLst>
                          </p:cTn>
                        </p:par>
                      </p:childTnLst>
                    </p:cTn>
                  </p:par>
                </p:childTnLst>
              </p:cTn>
              <p:nextCondLst>
                <p:cond evt="onClick" delay="0">
                  <p:tgtEl>
                    <p:spTgt spid="1083"/>
                  </p:tgtEl>
                </p:cond>
              </p:nextCondLst>
            </p:seq>
            <p:seq concurrent="1" nextAc="seek">
              <p:cTn id="17" restart="whenNotActive" fill="hold" evtFilter="cancelBubble" nodeType="interactiveSeq">
                <p:stCondLst>
                  <p:cond evt="onClick" delay="0">
                    <p:tgtEl>
                      <p:spTgt spid="1088"/>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74"/>
                                        </p:tgtEl>
                                        <p:attrNameLst>
                                          <p:attrName>style.visibility</p:attrName>
                                        </p:attrNameLst>
                                      </p:cBhvr>
                                      <p:to>
                                        <p:strVal val="visible"/>
                                      </p:to>
                                    </p:set>
                                  </p:childTnLst>
                                </p:cTn>
                              </p:par>
                            </p:childTnLst>
                          </p:cTn>
                        </p:par>
                      </p:childTnLst>
                    </p:cTn>
                  </p:par>
                </p:childTnLst>
              </p:cTn>
              <p:nextCondLst>
                <p:cond evt="onClick" delay="0">
                  <p:tgtEl>
                    <p:spTgt spid="1088"/>
                  </p:tgtEl>
                </p:cond>
              </p:nextCondLst>
            </p:seq>
            <p:seq concurrent="1" nextAc="seek">
              <p:cTn id="22" restart="whenNotActive" fill="hold" evtFilter="cancelBubble" nodeType="interactiveSeq">
                <p:stCondLst>
                  <p:cond evt="onClick" delay="0">
                    <p:tgtEl>
                      <p:spTgt spid="1084"/>
                    </p:tgtEl>
                  </p:cond>
                </p:stCondLst>
                <p:endSync evt="end" delay="0">
                  <p:rtn val="all"/>
                </p:endSync>
                <p:childTnLst>
                  <p:par>
                    <p:cTn id="23" fill="hold">
                      <p:stCondLst>
                        <p:cond delay="0"/>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5"/>
                                        </p:tgtEl>
                                        <p:attrNameLst>
                                          <p:attrName>style.visibility</p:attrName>
                                        </p:attrNameLst>
                                      </p:cBhvr>
                                      <p:to>
                                        <p:strVal val="visible"/>
                                      </p:to>
                                    </p:set>
                                  </p:childTnLst>
                                </p:cTn>
                              </p:par>
                            </p:childTnLst>
                          </p:cTn>
                        </p:par>
                      </p:childTnLst>
                    </p:cTn>
                  </p:par>
                </p:childTnLst>
              </p:cTn>
              <p:nextCondLst>
                <p:cond evt="onClick" delay="0">
                  <p:tgtEl>
                    <p:spTgt spid="1084"/>
                  </p:tgtEl>
                </p:cond>
              </p:nextCondLst>
            </p:seq>
            <p:seq concurrent="1" nextAc="seek">
              <p:cTn id="27" restart="whenNotActive" fill="hold" evtFilter="cancelBubble" nodeType="interactiveSeq">
                <p:stCondLst>
                  <p:cond evt="onClick" delay="0">
                    <p:tgtEl>
                      <p:spTgt spid="1087"/>
                    </p:tgtEl>
                  </p:cond>
                </p:stCondLst>
                <p:endSync evt="end" delay="0">
                  <p:rtn val="all"/>
                </p:endSync>
                <p:childTnLst>
                  <p:par>
                    <p:cTn id="28" fill="hold">
                      <p:stCondLst>
                        <p:cond delay="0"/>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49"/>
                                        </p:tgtEl>
                                        <p:attrNameLst>
                                          <p:attrName>style.visibility</p:attrName>
                                        </p:attrNameLst>
                                      </p:cBhvr>
                                      <p:to>
                                        <p:strVal val="visible"/>
                                      </p:to>
                                    </p:set>
                                  </p:childTnLst>
                                </p:cTn>
                              </p:par>
                            </p:childTnLst>
                          </p:cTn>
                        </p:par>
                      </p:childTnLst>
                    </p:cTn>
                  </p:par>
                </p:childTnLst>
              </p:cTn>
              <p:nextCondLst>
                <p:cond evt="onClick" delay="0">
                  <p:tgtEl>
                    <p:spTgt spid="1087"/>
                  </p:tgtEl>
                </p:cond>
              </p:nextCondLst>
            </p:seq>
            <p:seq concurrent="1" nextAc="seek">
              <p:cTn id="32" restart="whenNotActive" fill="hold" evtFilter="cancelBubble" nodeType="interactiveSeq">
                <p:stCondLst>
                  <p:cond evt="onClick" delay="0">
                    <p:tgtEl>
                      <p:spTgt spid="1085"/>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79"/>
                                        </p:tgtEl>
                                        <p:attrNameLst>
                                          <p:attrName>style.visibility</p:attrName>
                                        </p:attrNameLst>
                                      </p:cBhvr>
                                      <p:to>
                                        <p:strVal val="visible"/>
                                      </p:to>
                                    </p:set>
                                  </p:childTnLst>
                                </p:cTn>
                              </p:par>
                            </p:childTnLst>
                          </p:cTn>
                        </p:par>
                      </p:childTnLst>
                    </p:cTn>
                  </p:par>
                </p:childTnLst>
              </p:cTn>
              <p:nextCondLst>
                <p:cond evt="onClick" delay="0">
                  <p:tgtEl>
                    <p:spTgt spid="1085"/>
                  </p:tgtEl>
                </p:cond>
              </p:nextCondLst>
            </p:seq>
            <p:seq concurrent="1" nextAc="seek">
              <p:cTn id="37" restart="whenNotActive" fill="hold" evtFilter="cancelBubble" nodeType="interactiveSeq">
                <p:stCondLst>
                  <p:cond evt="onClick" delay="0">
                    <p:tgtEl>
                      <p:spTgt spid="1086"/>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73"/>
                                        </p:tgtEl>
                                        <p:attrNameLst>
                                          <p:attrName>style.visibility</p:attrName>
                                        </p:attrNameLst>
                                      </p:cBhvr>
                                      <p:to>
                                        <p:strVal val="visible"/>
                                      </p:to>
                                    </p:set>
                                  </p:childTnLst>
                                </p:cTn>
                              </p:par>
                            </p:childTnLst>
                          </p:cTn>
                        </p:par>
                      </p:childTnLst>
                    </p:cTn>
                  </p:par>
                </p:childTnLst>
              </p:cTn>
              <p:nextCondLst>
                <p:cond evt="onClick" delay="0">
                  <p:tgtEl>
                    <p:spTgt spid="108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2" name="CPU">
            <a:extLst>
              <a:ext uri="{FF2B5EF4-FFF2-40B4-BE49-F238E27FC236}">
                <a16:creationId xmlns:a16="http://schemas.microsoft.com/office/drawing/2014/main" id="{65B1BE01-6AE5-0F62-3144-EDB90BA0BF61}"/>
              </a:ext>
            </a:extLst>
          </p:cNvPr>
          <p:cNvGrpSpPr/>
          <p:nvPr/>
        </p:nvGrpSpPr>
        <p:grpSpPr>
          <a:xfrm>
            <a:off x="5350475" y="322646"/>
            <a:ext cx="1491049" cy="1675715"/>
            <a:chOff x="5350475" y="322646"/>
            <a:chExt cx="1491049" cy="1675715"/>
          </a:xfrm>
        </p:grpSpPr>
        <p:pic>
          <p:nvPicPr>
            <p:cNvPr id="5" name="Graphic 4" descr="Processor with solid fill">
              <a:extLst>
                <a:ext uri="{FF2B5EF4-FFF2-40B4-BE49-F238E27FC236}">
                  <a16:creationId xmlns:a16="http://schemas.microsoft.com/office/drawing/2014/main" id="{BE701CD1-985B-1821-E1F7-5DDE9DD60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475" y="507312"/>
              <a:ext cx="1491049" cy="1491049"/>
            </a:xfrm>
            <a:prstGeom prst="rect">
              <a:avLst/>
            </a:prstGeom>
          </p:spPr>
        </p:pic>
        <p:sp>
          <p:nvSpPr>
            <p:cNvPr id="2064" name="TextBox 2063">
              <a:extLst>
                <a:ext uri="{FF2B5EF4-FFF2-40B4-BE49-F238E27FC236}">
                  <a16:creationId xmlns:a16="http://schemas.microsoft.com/office/drawing/2014/main" id="{6FFFBA6A-D69A-1BBE-E788-8C27893E17EE}"/>
                </a:ext>
              </a:extLst>
            </p:cNvPr>
            <p:cNvSpPr txBox="1"/>
            <p:nvPr/>
          </p:nvSpPr>
          <p:spPr>
            <a:xfrm>
              <a:off x="5808901" y="322646"/>
              <a:ext cx="574196" cy="369332"/>
            </a:xfrm>
            <a:prstGeom prst="rect">
              <a:avLst/>
            </a:prstGeom>
            <a:noFill/>
          </p:spPr>
          <p:txBody>
            <a:bodyPr wrap="none" rtlCol="0">
              <a:spAutoFit/>
            </a:bodyPr>
            <a:lstStyle/>
            <a:p>
              <a:r>
                <a:rPr lang="en-US" dirty="0"/>
                <a:t>CPU</a:t>
              </a:r>
            </a:p>
          </p:txBody>
        </p:sp>
      </p:grpSp>
      <p:grpSp>
        <p:nvGrpSpPr>
          <p:cNvPr id="2077" name="NVMe">
            <a:extLst>
              <a:ext uri="{FF2B5EF4-FFF2-40B4-BE49-F238E27FC236}">
                <a16:creationId xmlns:a16="http://schemas.microsoft.com/office/drawing/2014/main" id="{415D5C22-C062-6BA1-6334-AB2BEC51DCC0}"/>
              </a:ext>
            </a:extLst>
          </p:cNvPr>
          <p:cNvGrpSpPr/>
          <p:nvPr/>
        </p:nvGrpSpPr>
        <p:grpSpPr>
          <a:xfrm>
            <a:off x="8907159" y="3544582"/>
            <a:ext cx="1184940" cy="994294"/>
            <a:chOff x="8907159" y="3544582"/>
            <a:chExt cx="1184940" cy="994294"/>
          </a:xfrm>
        </p:grpSpPr>
        <p:pic>
          <p:nvPicPr>
            <p:cNvPr id="2054" name="Picture 6" descr="NVMe SSD icon PNG and SVG Vector Free Download">
              <a:extLst>
                <a:ext uri="{FF2B5EF4-FFF2-40B4-BE49-F238E27FC236}">
                  <a16:creationId xmlns:a16="http://schemas.microsoft.com/office/drawing/2014/main" id="{2CD45356-2AF2-8571-86C3-19281A51F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9038172" y="3656007"/>
              <a:ext cx="882869" cy="882869"/>
            </a:xfrm>
            <a:prstGeom prst="rect">
              <a:avLst/>
            </a:prstGeom>
            <a:noFill/>
            <a:extLst>
              <a:ext uri="{909E8E84-426E-40DD-AFC4-6F175D3DCCD1}">
                <a14:hiddenFill xmlns:a14="http://schemas.microsoft.com/office/drawing/2010/main">
                  <a:solidFill>
                    <a:srgbClr val="FFFFFF"/>
                  </a:solidFill>
                </a14:hiddenFill>
              </a:ext>
            </a:extLst>
          </p:spPr>
        </p:pic>
        <p:sp>
          <p:nvSpPr>
            <p:cNvPr id="2066" name="TextBox 2065">
              <a:extLst>
                <a:ext uri="{FF2B5EF4-FFF2-40B4-BE49-F238E27FC236}">
                  <a16:creationId xmlns:a16="http://schemas.microsoft.com/office/drawing/2014/main" id="{FF3FFB6A-CD7F-9D37-BC3E-DF7C8301A4EA}"/>
                </a:ext>
              </a:extLst>
            </p:cNvPr>
            <p:cNvSpPr txBox="1"/>
            <p:nvPr/>
          </p:nvSpPr>
          <p:spPr>
            <a:xfrm>
              <a:off x="8907159" y="3544582"/>
              <a:ext cx="1184940" cy="369332"/>
            </a:xfrm>
            <a:prstGeom prst="rect">
              <a:avLst/>
            </a:prstGeom>
            <a:noFill/>
          </p:spPr>
          <p:txBody>
            <a:bodyPr wrap="none" rtlCol="0">
              <a:spAutoFit/>
            </a:bodyPr>
            <a:lstStyle/>
            <a:p>
              <a:r>
                <a:rPr lang="en-US" dirty="0" err="1"/>
                <a:t>NVMe</a:t>
              </a:r>
              <a:r>
                <a:rPr lang="en-US" dirty="0"/>
                <a:t> SSD</a:t>
              </a:r>
            </a:p>
          </p:txBody>
        </p:sp>
      </p:grpSp>
      <p:grpSp>
        <p:nvGrpSpPr>
          <p:cNvPr id="2076" name="SATA">
            <a:extLst>
              <a:ext uri="{FF2B5EF4-FFF2-40B4-BE49-F238E27FC236}">
                <a16:creationId xmlns:a16="http://schemas.microsoft.com/office/drawing/2014/main" id="{FFE7DADB-A1F8-1E15-8B13-2DDAB45BDE22}"/>
              </a:ext>
            </a:extLst>
          </p:cNvPr>
          <p:cNvGrpSpPr/>
          <p:nvPr/>
        </p:nvGrpSpPr>
        <p:grpSpPr>
          <a:xfrm>
            <a:off x="8855324" y="4533780"/>
            <a:ext cx="1120521" cy="1325964"/>
            <a:chOff x="8855324" y="4533780"/>
            <a:chExt cx="1120521" cy="1325964"/>
          </a:xfrm>
        </p:grpSpPr>
        <p:pic>
          <p:nvPicPr>
            <p:cNvPr id="2056" name="Picture 8" descr="Drive, Hard, Hard Disk, Hdd, Hard Drive Icon PNG Transparent Background,  Free Download #32054 - FreeIconsPNG">
              <a:extLst>
                <a:ext uri="{FF2B5EF4-FFF2-40B4-BE49-F238E27FC236}">
                  <a16:creationId xmlns:a16="http://schemas.microsoft.com/office/drawing/2014/main" id="{0A93E953-2306-E8DD-FEF8-C003F2C03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5324" y="4533780"/>
              <a:ext cx="992476" cy="992476"/>
            </a:xfrm>
            <a:prstGeom prst="rect">
              <a:avLst/>
            </a:prstGeom>
            <a:noFill/>
            <a:extLst>
              <a:ext uri="{909E8E84-426E-40DD-AFC4-6F175D3DCCD1}">
                <a14:hiddenFill xmlns:a14="http://schemas.microsoft.com/office/drawing/2010/main">
                  <a:solidFill>
                    <a:srgbClr val="FFFFFF"/>
                  </a:solidFill>
                </a14:hiddenFill>
              </a:ext>
            </a:extLst>
          </p:spPr>
        </p:pic>
        <p:sp>
          <p:nvSpPr>
            <p:cNvPr id="2067" name="TextBox 2066">
              <a:extLst>
                <a:ext uri="{FF2B5EF4-FFF2-40B4-BE49-F238E27FC236}">
                  <a16:creationId xmlns:a16="http://schemas.microsoft.com/office/drawing/2014/main" id="{8EA27D6B-9788-8D71-DB35-9563AA322718}"/>
                </a:ext>
              </a:extLst>
            </p:cNvPr>
            <p:cNvSpPr txBox="1"/>
            <p:nvPr/>
          </p:nvSpPr>
          <p:spPr>
            <a:xfrm>
              <a:off x="8902346" y="5490412"/>
              <a:ext cx="1073499" cy="369332"/>
            </a:xfrm>
            <a:prstGeom prst="rect">
              <a:avLst/>
            </a:prstGeom>
            <a:noFill/>
          </p:spPr>
          <p:txBody>
            <a:bodyPr wrap="none" rtlCol="0">
              <a:spAutoFit/>
            </a:bodyPr>
            <a:lstStyle/>
            <a:p>
              <a:r>
                <a:rPr lang="en-US" dirty="0"/>
                <a:t>SATA Disk</a:t>
              </a:r>
            </a:p>
          </p:txBody>
        </p:sp>
      </p:grpSp>
      <p:grpSp>
        <p:nvGrpSpPr>
          <p:cNvPr id="2072" name="GPU">
            <a:extLst>
              <a:ext uri="{FF2B5EF4-FFF2-40B4-BE49-F238E27FC236}">
                <a16:creationId xmlns:a16="http://schemas.microsoft.com/office/drawing/2014/main" id="{94869633-F365-F2B8-3252-030A64A742A0}"/>
              </a:ext>
            </a:extLst>
          </p:cNvPr>
          <p:cNvGrpSpPr/>
          <p:nvPr/>
        </p:nvGrpSpPr>
        <p:grpSpPr>
          <a:xfrm>
            <a:off x="1880972" y="2159000"/>
            <a:ext cx="1403865" cy="1403865"/>
            <a:chOff x="1880972" y="2159000"/>
            <a:chExt cx="1403865" cy="1403865"/>
          </a:xfrm>
        </p:grpSpPr>
        <p:pic>
          <p:nvPicPr>
            <p:cNvPr id="7" name="Picture 4" descr="Pci Card Icon | IconExperience - Professional Icons » O-Collection">
              <a:extLst>
                <a:ext uri="{FF2B5EF4-FFF2-40B4-BE49-F238E27FC236}">
                  <a16:creationId xmlns:a16="http://schemas.microsoft.com/office/drawing/2014/main" id="{540B025A-99F3-9287-DFF8-EA2A76302F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0972" y="2159000"/>
              <a:ext cx="1403865" cy="1403865"/>
            </a:xfrm>
            <a:prstGeom prst="rect">
              <a:avLst/>
            </a:prstGeom>
            <a:noFill/>
            <a:extLst>
              <a:ext uri="{909E8E84-426E-40DD-AFC4-6F175D3DCCD1}">
                <a14:hiddenFill xmlns:a14="http://schemas.microsoft.com/office/drawing/2010/main">
                  <a:solidFill>
                    <a:srgbClr val="FFFFFF"/>
                  </a:solidFill>
                </a14:hiddenFill>
              </a:ext>
            </a:extLst>
          </p:spPr>
        </p:pic>
        <p:sp>
          <p:nvSpPr>
            <p:cNvPr id="2068" name="TextBox 2067">
              <a:extLst>
                <a:ext uri="{FF2B5EF4-FFF2-40B4-BE49-F238E27FC236}">
                  <a16:creationId xmlns:a16="http://schemas.microsoft.com/office/drawing/2014/main" id="{2E155048-21EC-7C0A-493A-83D95A12E137}"/>
                </a:ext>
              </a:extLst>
            </p:cNvPr>
            <p:cNvSpPr txBox="1"/>
            <p:nvPr/>
          </p:nvSpPr>
          <p:spPr>
            <a:xfrm>
              <a:off x="2112723" y="2202074"/>
              <a:ext cx="596638" cy="369332"/>
            </a:xfrm>
            <a:prstGeom prst="rect">
              <a:avLst/>
            </a:prstGeom>
            <a:noFill/>
          </p:spPr>
          <p:txBody>
            <a:bodyPr wrap="none" rtlCol="0">
              <a:spAutoFit/>
            </a:bodyPr>
            <a:lstStyle/>
            <a:p>
              <a:r>
                <a:rPr lang="en-US" dirty="0"/>
                <a:t>GPU</a:t>
              </a:r>
            </a:p>
          </p:txBody>
        </p:sp>
      </p:grpSp>
      <p:grpSp>
        <p:nvGrpSpPr>
          <p:cNvPr id="2073" name="Other PCIe Card">
            <a:extLst>
              <a:ext uri="{FF2B5EF4-FFF2-40B4-BE49-F238E27FC236}">
                <a16:creationId xmlns:a16="http://schemas.microsoft.com/office/drawing/2014/main" id="{4C7A1B3B-CB2B-436F-A542-DBE6D7A8077D}"/>
              </a:ext>
            </a:extLst>
          </p:cNvPr>
          <p:cNvGrpSpPr/>
          <p:nvPr/>
        </p:nvGrpSpPr>
        <p:grpSpPr>
          <a:xfrm>
            <a:off x="1880973" y="3439984"/>
            <a:ext cx="1403865" cy="1403865"/>
            <a:chOff x="1880973" y="3439984"/>
            <a:chExt cx="1403865" cy="1403865"/>
          </a:xfrm>
        </p:grpSpPr>
        <p:pic>
          <p:nvPicPr>
            <p:cNvPr id="2052" name="Picture 4" descr="Pci Card Icon | IconExperience - Professional Icons » O-Collection">
              <a:extLst>
                <a:ext uri="{FF2B5EF4-FFF2-40B4-BE49-F238E27FC236}">
                  <a16:creationId xmlns:a16="http://schemas.microsoft.com/office/drawing/2014/main" id="{65DFAE01-A636-9646-2D95-882AB2DBF6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0973" y="3439984"/>
              <a:ext cx="1403865" cy="1403865"/>
            </a:xfrm>
            <a:prstGeom prst="rect">
              <a:avLst/>
            </a:prstGeom>
            <a:noFill/>
            <a:extLst>
              <a:ext uri="{909E8E84-426E-40DD-AFC4-6F175D3DCCD1}">
                <a14:hiddenFill xmlns:a14="http://schemas.microsoft.com/office/drawing/2010/main">
                  <a:solidFill>
                    <a:srgbClr val="FFFFFF"/>
                  </a:solidFill>
                </a14:hiddenFill>
              </a:ext>
            </a:extLst>
          </p:spPr>
        </p:pic>
        <p:sp>
          <p:nvSpPr>
            <p:cNvPr id="2069" name="TextBox 2068">
              <a:extLst>
                <a:ext uri="{FF2B5EF4-FFF2-40B4-BE49-F238E27FC236}">
                  <a16:creationId xmlns:a16="http://schemas.microsoft.com/office/drawing/2014/main" id="{BABBAA67-55A8-F108-6DAA-E113F41A4BA2}"/>
                </a:ext>
              </a:extLst>
            </p:cNvPr>
            <p:cNvSpPr txBox="1"/>
            <p:nvPr/>
          </p:nvSpPr>
          <p:spPr>
            <a:xfrm>
              <a:off x="2168042" y="3483058"/>
              <a:ext cx="1058047" cy="369332"/>
            </a:xfrm>
            <a:prstGeom prst="rect">
              <a:avLst/>
            </a:prstGeom>
            <a:noFill/>
          </p:spPr>
          <p:txBody>
            <a:bodyPr wrap="none" rtlCol="0">
              <a:spAutoFit/>
            </a:bodyPr>
            <a:lstStyle/>
            <a:p>
              <a:r>
                <a:rPr lang="en-US" dirty="0"/>
                <a:t>PCIe card</a:t>
              </a:r>
            </a:p>
          </p:txBody>
        </p:sp>
      </p:grpSp>
      <p:grpSp>
        <p:nvGrpSpPr>
          <p:cNvPr id="2074" name="USB">
            <a:extLst>
              <a:ext uri="{FF2B5EF4-FFF2-40B4-BE49-F238E27FC236}">
                <a16:creationId xmlns:a16="http://schemas.microsoft.com/office/drawing/2014/main" id="{01AB3509-CA13-8D7D-97EA-0ACAA64BB7D7}"/>
              </a:ext>
            </a:extLst>
          </p:cNvPr>
          <p:cNvGrpSpPr/>
          <p:nvPr/>
        </p:nvGrpSpPr>
        <p:grpSpPr>
          <a:xfrm>
            <a:off x="1993557" y="4578179"/>
            <a:ext cx="914400" cy="914400"/>
            <a:chOff x="1993557" y="4578179"/>
            <a:chExt cx="914400" cy="914400"/>
          </a:xfrm>
        </p:grpSpPr>
        <p:pic>
          <p:nvPicPr>
            <p:cNvPr id="9" name="Graphic 8" descr="Usb Stick with solid fill">
              <a:extLst>
                <a:ext uri="{FF2B5EF4-FFF2-40B4-BE49-F238E27FC236}">
                  <a16:creationId xmlns:a16="http://schemas.microsoft.com/office/drawing/2014/main" id="{89AB85E1-7A15-920F-7106-6F66723BAF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3500000">
              <a:off x="1993557" y="4578179"/>
              <a:ext cx="914400" cy="914400"/>
            </a:xfrm>
            <a:prstGeom prst="rect">
              <a:avLst/>
            </a:prstGeom>
          </p:spPr>
        </p:pic>
        <p:sp>
          <p:nvSpPr>
            <p:cNvPr id="2070" name="TextBox 2069">
              <a:extLst>
                <a:ext uri="{FF2B5EF4-FFF2-40B4-BE49-F238E27FC236}">
                  <a16:creationId xmlns:a16="http://schemas.microsoft.com/office/drawing/2014/main" id="{836D72B3-26EB-5711-F169-7950E6DC8A64}"/>
                </a:ext>
              </a:extLst>
            </p:cNvPr>
            <p:cNvSpPr txBox="1"/>
            <p:nvPr/>
          </p:nvSpPr>
          <p:spPr>
            <a:xfrm>
              <a:off x="2186815" y="4583694"/>
              <a:ext cx="562975" cy="369332"/>
            </a:xfrm>
            <a:prstGeom prst="rect">
              <a:avLst/>
            </a:prstGeom>
            <a:noFill/>
          </p:spPr>
          <p:txBody>
            <a:bodyPr wrap="none" rtlCol="0">
              <a:spAutoFit/>
            </a:bodyPr>
            <a:lstStyle/>
            <a:p>
              <a:r>
                <a:rPr lang="en-US" dirty="0"/>
                <a:t>USB</a:t>
              </a:r>
            </a:p>
          </p:txBody>
        </p:sp>
      </p:grpSp>
      <p:grpSp>
        <p:nvGrpSpPr>
          <p:cNvPr id="2075" name="Ethernet">
            <a:extLst>
              <a:ext uri="{FF2B5EF4-FFF2-40B4-BE49-F238E27FC236}">
                <a16:creationId xmlns:a16="http://schemas.microsoft.com/office/drawing/2014/main" id="{84E6AE41-12C9-4175-4055-F90B799A2FD1}"/>
              </a:ext>
            </a:extLst>
          </p:cNvPr>
          <p:cNvGrpSpPr/>
          <p:nvPr/>
        </p:nvGrpSpPr>
        <p:grpSpPr>
          <a:xfrm>
            <a:off x="1993557" y="5212584"/>
            <a:ext cx="1452733" cy="914400"/>
            <a:chOff x="1993557" y="5212584"/>
            <a:chExt cx="1452733" cy="914400"/>
          </a:xfrm>
        </p:grpSpPr>
        <p:pic>
          <p:nvPicPr>
            <p:cNvPr id="11" name="Graphic 10" descr="Network diagram with solid fill">
              <a:extLst>
                <a:ext uri="{FF2B5EF4-FFF2-40B4-BE49-F238E27FC236}">
                  <a16:creationId xmlns:a16="http://schemas.microsoft.com/office/drawing/2014/main" id="{6D13D94C-1D9A-E83E-08B8-33884F9E3C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93557" y="5212584"/>
              <a:ext cx="914400" cy="914400"/>
            </a:xfrm>
            <a:prstGeom prst="rect">
              <a:avLst/>
            </a:prstGeom>
          </p:spPr>
        </p:pic>
        <p:sp>
          <p:nvSpPr>
            <p:cNvPr id="2071" name="TextBox 2070">
              <a:extLst>
                <a:ext uri="{FF2B5EF4-FFF2-40B4-BE49-F238E27FC236}">
                  <a16:creationId xmlns:a16="http://schemas.microsoft.com/office/drawing/2014/main" id="{077499B9-B23E-1FED-0C09-DF561E82F1CF}"/>
                </a:ext>
              </a:extLst>
            </p:cNvPr>
            <p:cNvSpPr txBox="1"/>
            <p:nvPr/>
          </p:nvSpPr>
          <p:spPr>
            <a:xfrm>
              <a:off x="2444797" y="5755501"/>
              <a:ext cx="1001493" cy="369332"/>
            </a:xfrm>
            <a:prstGeom prst="rect">
              <a:avLst/>
            </a:prstGeom>
            <a:noFill/>
          </p:spPr>
          <p:txBody>
            <a:bodyPr wrap="none" rtlCol="0">
              <a:spAutoFit/>
            </a:bodyPr>
            <a:lstStyle/>
            <a:p>
              <a:r>
                <a:rPr lang="en-US" dirty="0"/>
                <a:t>Ethernet</a:t>
              </a:r>
            </a:p>
          </p:txBody>
        </p:sp>
      </p:grpSp>
      <p:grpSp>
        <p:nvGrpSpPr>
          <p:cNvPr id="2080" name="Memory">
            <a:extLst>
              <a:ext uri="{FF2B5EF4-FFF2-40B4-BE49-F238E27FC236}">
                <a16:creationId xmlns:a16="http://schemas.microsoft.com/office/drawing/2014/main" id="{F2A70AB8-BA36-8017-EA27-C56654A62196}"/>
              </a:ext>
            </a:extLst>
          </p:cNvPr>
          <p:cNvGrpSpPr/>
          <p:nvPr/>
        </p:nvGrpSpPr>
        <p:grpSpPr>
          <a:xfrm>
            <a:off x="8902346" y="1587153"/>
            <a:ext cx="988925" cy="1035576"/>
            <a:chOff x="8902346" y="1552489"/>
            <a:chExt cx="988925" cy="1035576"/>
          </a:xfrm>
        </p:grpSpPr>
        <p:pic>
          <p:nvPicPr>
            <p:cNvPr id="6" name="Picture 2" descr="IconExperience » G-Collection » Dram Icon">
              <a:extLst>
                <a:ext uri="{FF2B5EF4-FFF2-40B4-BE49-F238E27FC236}">
                  <a16:creationId xmlns:a16="http://schemas.microsoft.com/office/drawing/2014/main" id="{CBC5784D-96BC-F4DB-5EEA-6B36FFC4FF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68953" y="1552489"/>
              <a:ext cx="886941" cy="886941"/>
            </a:xfrm>
            <a:prstGeom prst="rect">
              <a:avLst/>
            </a:prstGeom>
            <a:noFill/>
            <a:extLst>
              <a:ext uri="{909E8E84-426E-40DD-AFC4-6F175D3DCCD1}">
                <a14:hiddenFill xmlns:a14="http://schemas.microsoft.com/office/drawing/2010/main">
                  <a:solidFill>
                    <a:srgbClr val="FFFFFF"/>
                  </a:solidFill>
                </a14:hiddenFill>
              </a:ext>
            </a:extLst>
          </p:spPr>
        </p:pic>
        <p:sp>
          <p:nvSpPr>
            <p:cNvPr id="2078" name="TextBox 2077">
              <a:extLst>
                <a:ext uri="{FF2B5EF4-FFF2-40B4-BE49-F238E27FC236}">
                  <a16:creationId xmlns:a16="http://schemas.microsoft.com/office/drawing/2014/main" id="{002E4AD3-A257-6429-7BFB-D3E427601B93}"/>
                </a:ext>
              </a:extLst>
            </p:cNvPr>
            <p:cNvSpPr txBox="1"/>
            <p:nvPr/>
          </p:nvSpPr>
          <p:spPr>
            <a:xfrm>
              <a:off x="8902346" y="2218733"/>
              <a:ext cx="988925" cy="369332"/>
            </a:xfrm>
            <a:prstGeom prst="rect">
              <a:avLst/>
            </a:prstGeom>
            <a:noFill/>
          </p:spPr>
          <p:txBody>
            <a:bodyPr wrap="none" rtlCol="0">
              <a:spAutoFit/>
            </a:bodyPr>
            <a:lstStyle/>
            <a:p>
              <a:r>
                <a:rPr lang="en-US" dirty="0"/>
                <a:t>Memory</a:t>
              </a:r>
            </a:p>
          </p:txBody>
        </p:sp>
      </p:grpSp>
      <p:sp>
        <p:nvSpPr>
          <p:cNvPr id="14" name="Oval 13">
            <a:extLst>
              <a:ext uri="{FF2B5EF4-FFF2-40B4-BE49-F238E27FC236}">
                <a16:creationId xmlns:a16="http://schemas.microsoft.com/office/drawing/2014/main" id="{E17A45B9-4C07-7FA2-C5E5-79378D28EFBA}"/>
              </a:ext>
            </a:extLst>
          </p:cNvPr>
          <p:cNvSpPr/>
          <p:nvPr/>
        </p:nvSpPr>
        <p:spPr>
          <a:xfrm>
            <a:off x="5129279" y="3709178"/>
            <a:ext cx="1359243" cy="1359243"/>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I/O</a:t>
            </a:r>
          </a:p>
        </p:txBody>
      </p:sp>
      <p:sp>
        <p:nvSpPr>
          <p:cNvPr id="21" name="Left-right Arrow 20">
            <a:extLst>
              <a:ext uri="{FF2B5EF4-FFF2-40B4-BE49-F238E27FC236}">
                <a16:creationId xmlns:a16="http://schemas.microsoft.com/office/drawing/2014/main" id="{AD05A9F4-5D2E-9935-7B42-FDC109AE3922}"/>
              </a:ext>
            </a:extLst>
          </p:cNvPr>
          <p:cNvSpPr/>
          <p:nvPr/>
        </p:nvSpPr>
        <p:spPr>
          <a:xfrm rot="915116">
            <a:off x="6816740" y="1227230"/>
            <a:ext cx="2075935" cy="351477"/>
          </a:xfrm>
          <a:prstGeom prst="lef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right Arrow 21">
            <a:extLst>
              <a:ext uri="{FF2B5EF4-FFF2-40B4-BE49-F238E27FC236}">
                <a16:creationId xmlns:a16="http://schemas.microsoft.com/office/drawing/2014/main" id="{9CDFB9A1-9098-A21D-E6A3-C2E15AF8DA38}"/>
              </a:ext>
            </a:extLst>
          </p:cNvPr>
          <p:cNvSpPr/>
          <p:nvPr/>
        </p:nvSpPr>
        <p:spPr>
          <a:xfrm rot="19555436">
            <a:off x="6372271" y="3206742"/>
            <a:ext cx="2754377" cy="351477"/>
          </a:xfrm>
          <a:prstGeom prst="lef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6AE13CCD-32D6-A2A5-1146-D1E6F43F9F1F}"/>
              </a:ext>
            </a:extLst>
          </p:cNvPr>
          <p:cNvSpPr/>
          <p:nvPr/>
        </p:nvSpPr>
        <p:spPr>
          <a:xfrm rot="16360645">
            <a:off x="4069244" y="2492470"/>
            <a:ext cx="2407770" cy="351477"/>
          </a:xfrm>
          <a:prstGeom prst="leftRigh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A6D3A9-A9B2-660F-365C-6104CE7BF990}"/>
              </a:ext>
            </a:extLst>
          </p:cNvPr>
          <p:cNvSpPr/>
          <p:nvPr/>
        </p:nvSpPr>
        <p:spPr>
          <a:xfrm>
            <a:off x="1668162" y="1845569"/>
            <a:ext cx="2001795" cy="4431663"/>
          </a:xfrm>
          <a:prstGeom prst="rect">
            <a:avLst/>
          </a:prstGeom>
          <a:solidFill>
            <a:schemeClr val="bg1">
              <a:alpha val="7715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980CD18-0BEB-0731-0268-155A87F591FF}"/>
              </a:ext>
            </a:extLst>
          </p:cNvPr>
          <p:cNvSpPr/>
          <p:nvPr/>
        </p:nvSpPr>
        <p:spPr>
          <a:xfrm>
            <a:off x="8615951" y="3382480"/>
            <a:ext cx="1742989" cy="2742353"/>
          </a:xfrm>
          <a:prstGeom prst="rect">
            <a:avLst/>
          </a:prstGeom>
          <a:solidFill>
            <a:schemeClr val="bg1">
              <a:alpha val="7715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811914-E6DE-F12D-77C1-4467DF276D82}"/>
              </a:ext>
            </a:extLst>
          </p:cNvPr>
          <p:cNvSpPr txBox="1"/>
          <p:nvPr/>
        </p:nvSpPr>
        <p:spPr>
          <a:xfrm>
            <a:off x="5359994" y="5301049"/>
            <a:ext cx="973728" cy="646331"/>
          </a:xfrm>
          <a:prstGeom prst="rect">
            <a:avLst/>
          </a:prstGeom>
          <a:noFill/>
        </p:spPr>
        <p:txBody>
          <a:bodyPr wrap="none" rtlCol="0">
            <a:spAutoFit/>
          </a:bodyPr>
          <a:lstStyle/>
          <a:p>
            <a:pPr algn="ctr"/>
            <a:r>
              <a:rPr lang="en-US" dirty="0"/>
              <a:t>async </a:t>
            </a:r>
            <a:r>
              <a:rPr lang="en-US" dirty="0" err="1"/>
              <a:t>ifc</a:t>
            </a:r>
            <a:endParaRPr lang="en-US" dirty="0"/>
          </a:p>
          <a:p>
            <a:pPr algn="ctr"/>
            <a:r>
              <a:rPr lang="en-US" dirty="0"/>
              <a:t>(mostly)</a:t>
            </a:r>
          </a:p>
        </p:txBody>
      </p:sp>
      <p:sp>
        <p:nvSpPr>
          <p:cNvPr id="28" name="TextBox 27">
            <a:extLst>
              <a:ext uri="{FF2B5EF4-FFF2-40B4-BE49-F238E27FC236}">
                <a16:creationId xmlns:a16="http://schemas.microsoft.com/office/drawing/2014/main" id="{975303B5-4409-64C1-150B-44C7F24F9854}"/>
              </a:ext>
            </a:extLst>
          </p:cNvPr>
          <p:cNvSpPr txBox="1"/>
          <p:nvPr/>
        </p:nvSpPr>
        <p:spPr>
          <a:xfrm>
            <a:off x="9086881" y="1101674"/>
            <a:ext cx="953146" cy="646331"/>
          </a:xfrm>
          <a:prstGeom prst="rect">
            <a:avLst/>
          </a:prstGeom>
          <a:noFill/>
        </p:spPr>
        <p:txBody>
          <a:bodyPr wrap="none" rtlCol="0">
            <a:spAutoFit/>
          </a:bodyPr>
          <a:lstStyle/>
          <a:p>
            <a:pPr algn="ctr"/>
            <a:r>
              <a:rPr lang="en-US" dirty="0"/>
              <a:t>sync </a:t>
            </a:r>
            <a:r>
              <a:rPr lang="en-US" dirty="0" err="1"/>
              <a:t>ifc</a:t>
            </a:r>
            <a:endParaRPr lang="en-US" dirty="0"/>
          </a:p>
          <a:p>
            <a:pPr algn="ctr"/>
            <a:r>
              <a:rPr lang="en-US" dirty="0"/>
              <a:t>(mostly)</a:t>
            </a:r>
          </a:p>
        </p:txBody>
      </p:sp>
      <p:grpSp>
        <p:nvGrpSpPr>
          <p:cNvPr id="42" name="Whats the difference">
            <a:extLst>
              <a:ext uri="{FF2B5EF4-FFF2-40B4-BE49-F238E27FC236}">
                <a16:creationId xmlns:a16="http://schemas.microsoft.com/office/drawing/2014/main" id="{629B31EA-93A0-B209-3E71-02A81C03B837}"/>
              </a:ext>
            </a:extLst>
          </p:cNvPr>
          <p:cNvGrpSpPr/>
          <p:nvPr/>
        </p:nvGrpSpPr>
        <p:grpSpPr>
          <a:xfrm>
            <a:off x="6488522" y="2622729"/>
            <a:ext cx="4055497" cy="2764925"/>
            <a:chOff x="6488522" y="2622729"/>
            <a:chExt cx="4055497" cy="2764925"/>
          </a:xfrm>
        </p:grpSpPr>
        <p:pic>
          <p:nvPicPr>
            <p:cNvPr id="30" name="Picture 29" descr="A person with a goatee&#10;&#10;Description automatically generated">
              <a:extLst>
                <a:ext uri="{FF2B5EF4-FFF2-40B4-BE49-F238E27FC236}">
                  <a16:creationId xmlns:a16="http://schemas.microsoft.com/office/drawing/2014/main" id="{6125C50F-AFBB-67E4-C83E-1F284942AB83}"/>
                </a:ext>
              </a:extLst>
            </p:cNvPr>
            <p:cNvPicPr>
              <a:picLocks noChangeAspect="1"/>
            </p:cNvPicPr>
            <p:nvPr/>
          </p:nvPicPr>
          <p:blipFill>
            <a:blip r:embed="rId13"/>
            <a:stretch>
              <a:fillRect/>
            </a:stretch>
          </p:blipFill>
          <p:spPr>
            <a:xfrm>
              <a:off x="8522135" y="3709178"/>
              <a:ext cx="1215214" cy="1260681"/>
            </a:xfrm>
            <a:prstGeom prst="rect">
              <a:avLst/>
            </a:prstGeom>
          </p:spPr>
        </p:pic>
        <p:sp>
          <p:nvSpPr>
            <p:cNvPr id="31" name="TextBox 30">
              <a:extLst>
                <a:ext uri="{FF2B5EF4-FFF2-40B4-BE49-F238E27FC236}">
                  <a16:creationId xmlns:a16="http://schemas.microsoft.com/office/drawing/2014/main" id="{38209396-97E9-5DCA-E242-3D1697BD6E98}"/>
                </a:ext>
              </a:extLst>
            </p:cNvPr>
            <p:cNvSpPr txBox="1"/>
            <p:nvPr/>
          </p:nvSpPr>
          <p:spPr>
            <a:xfrm>
              <a:off x="8099119" y="5018322"/>
              <a:ext cx="2444900" cy="369332"/>
            </a:xfrm>
            <a:prstGeom prst="rect">
              <a:avLst/>
            </a:prstGeom>
            <a:noFill/>
          </p:spPr>
          <p:txBody>
            <a:bodyPr wrap="none" rtlCol="0">
              <a:spAutoFit/>
            </a:bodyPr>
            <a:lstStyle/>
            <a:p>
              <a:r>
                <a:rPr lang="en-US" dirty="0">
                  <a:solidFill>
                    <a:srgbClr val="FF0000"/>
                  </a:solidFill>
                </a:rPr>
                <a:t>What’s the difference ?!</a:t>
              </a:r>
            </a:p>
          </p:txBody>
        </p:sp>
        <p:cxnSp>
          <p:nvCxnSpPr>
            <p:cNvPr id="34" name="Straight Arrow Connector 33">
              <a:extLst>
                <a:ext uri="{FF2B5EF4-FFF2-40B4-BE49-F238E27FC236}">
                  <a16:creationId xmlns:a16="http://schemas.microsoft.com/office/drawing/2014/main" id="{7CC2399D-FB2A-9976-6162-CF036F3B5AA3}"/>
                </a:ext>
              </a:extLst>
            </p:cNvPr>
            <p:cNvCxnSpPr>
              <a:cxnSpLocks/>
              <a:stCxn id="30" idx="0"/>
              <a:endCxn id="2078" idx="2"/>
            </p:cNvCxnSpPr>
            <p:nvPr/>
          </p:nvCxnSpPr>
          <p:spPr>
            <a:xfrm flipV="1">
              <a:off x="9129742" y="2622729"/>
              <a:ext cx="267067" cy="10864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4B4A58-2033-EB92-BBA8-E1E055443B68}"/>
                </a:ext>
              </a:extLst>
            </p:cNvPr>
            <p:cNvCxnSpPr>
              <a:cxnSpLocks/>
              <a:stCxn id="30" idx="1"/>
              <a:endCxn id="14" idx="6"/>
            </p:cNvCxnSpPr>
            <p:nvPr/>
          </p:nvCxnSpPr>
          <p:spPr>
            <a:xfrm flipH="1">
              <a:off x="6488522" y="4339519"/>
              <a:ext cx="2033613" cy="492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A477C6BD-5C35-4F7C-1C48-B0B834401B61}"/>
              </a:ext>
            </a:extLst>
          </p:cNvPr>
          <p:cNvSpPr/>
          <p:nvPr/>
        </p:nvSpPr>
        <p:spPr>
          <a:xfrm>
            <a:off x="5350475" y="322646"/>
            <a:ext cx="1491049" cy="16757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0C3B6BF-ED67-48EA-9CA6-F3B54E85E479}"/>
              </a:ext>
            </a:extLst>
          </p:cNvPr>
          <p:cNvSpPr/>
          <p:nvPr/>
        </p:nvSpPr>
        <p:spPr>
          <a:xfrm>
            <a:off x="8627382" y="1728109"/>
            <a:ext cx="1491049" cy="843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408F729-6E83-FE1B-AA23-6EC9E5BB95C9}"/>
              </a:ext>
            </a:extLst>
          </p:cNvPr>
          <p:cNvSpPr/>
          <p:nvPr/>
        </p:nvSpPr>
        <p:spPr>
          <a:xfrm>
            <a:off x="5069461" y="3562865"/>
            <a:ext cx="1491049" cy="16757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BCDAB00-1E87-7FEB-1C88-A68F78236F90}"/>
              </a:ext>
            </a:extLst>
          </p:cNvPr>
          <p:cNvSpPr txBox="1"/>
          <p:nvPr/>
        </p:nvSpPr>
        <p:spPr>
          <a:xfrm>
            <a:off x="5607648" y="2394674"/>
            <a:ext cx="1515158" cy="369332"/>
          </a:xfrm>
          <a:prstGeom prst="rect">
            <a:avLst/>
          </a:prstGeom>
          <a:noFill/>
        </p:spPr>
        <p:txBody>
          <a:bodyPr wrap="none" rtlCol="0">
            <a:spAutoFit/>
          </a:bodyPr>
          <a:lstStyle/>
          <a:p>
            <a:r>
              <a:rPr lang="en-US" dirty="0"/>
              <a:t>Connectivity?</a:t>
            </a:r>
          </a:p>
        </p:txBody>
      </p:sp>
    </p:spTree>
    <p:extLst>
      <p:ext uri="{BB962C8B-B14F-4D97-AF65-F5344CB8AC3E}">
        <p14:creationId xmlns:p14="http://schemas.microsoft.com/office/powerpoint/2010/main" val="88235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animBg="1"/>
      <p:bldP spid="25" grpId="0" animBg="1"/>
      <p:bldP spid="26" grpId="0" animBg="1"/>
      <p:bldP spid="27" grpId="0"/>
      <p:bldP spid="28" grpId="0"/>
      <p:bldP spid="53" grpId="0" animBg="1"/>
      <p:bldP spid="54" grpId="0" animBg="1"/>
      <p:bldP spid="56" grpId="0" animBg="1"/>
      <p:bldP spid="5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18401</TotalTime>
  <Words>1457</Words>
  <Application>Microsoft Macintosh PowerPoint</Application>
  <PresentationFormat>Widescreen</PresentationFormat>
  <Paragraphs>357</Paragraphs>
  <Slides>22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Inside the Machine</vt:lpstr>
      <vt:lpstr>Mindset &amp; Principles</vt:lpstr>
      <vt:lpstr>Why understand internals?</vt:lpstr>
      <vt:lpstr>PowerPoint Presentation</vt:lpstr>
      <vt:lpstr>Amdahl’s Law</vt:lpstr>
      <vt:lpstr>Why understand internals?</vt:lpstr>
      <vt:lpstr>High Level Overview</vt:lpstr>
      <vt:lpstr>PowerPoint Presentation</vt:lpstr>
      <vt:lpstr>PowerPoint Presentation</vt:lpstr>
      <vt:lpstr>Computer Performance is mostly architecting Compute, Memory, I/O &amp; Connectivity</vt:lpstr>
      <vt:lpstr>PowerPoint Presentation</vt:lpstr>
      <vt:lpstr>PowerPoint Presentation</vt:lpstr>
      <vt:lpstr>Break</vt:lpstr>
      <vt:lpstr>DDR SDRAM</vt:lpstr>
      <vt:lpstr>Memory Hierarchy</vt:lpstr>
      <vt:lpstr>Multiple Processors</vt:lpstr>
      <vt:lpstr>PowerPoint Presentation</vt:lpstr>
      <vt:lpstr>PCIe</vt:lpstr>
      <vt:lpstr>SATA -&gt; NVMe</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the Machine</dc:title>
  <dc:creator>Amod Malviya</dc:creator>
  <cp:lastModifiedBy>Amod Malviya</cp:lastModifiedBy>
  <cp:revision>243</cp:revision>
  <dcterms:created xsi:type="dcterms:W3CDTF">2024-02-11T07:14:44Z</dcterms:created>
  <dcterms:modified xsi:type="dcterms:W3CDTF">2024-02-24T11:06:24Z</dcterms:modified>
</cp:coreProperties>
</file>